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63" r:id="rId4"/>
    <p:sldId id="259" r:id="rId5"/>
    <p:sldId id="260" r:id="rId6"/>
    <p:sldId id="261" r:id="rId7"/>
    <p:sldId id="262" r:id="rId8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E706C6E-E68B-46BC-BB95-447E4A338638}" type="datetimeFigureOut">
              <a:rPr lang="en-US" smtClean="0"/>
              <a:t>10/29/2012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C8F23F5-E011-4360-ACD7-95DA568433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402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5AF-CF98-4B5C-993F-5881D6C16CE9}" type="datetimeFigureOut">
              <a:rPr lang="en-US" smtClean="0"/>
              <a:t>10/29/2012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99C7-9013-4FB6-85BB-9730F7B499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076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5AF-CF98-4B5C-993F-5881D6C16CE9}" type="datetimeFigureOut">
              <a:rPr lang="en-US" smtClean="0"/>
              <a:t>10/29/2012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99C7-9013-4FB6-85BB-9730F7B499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685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5AF-CF98-4B5C-993F-5881D6C16CE9}" type="datetimeFigureOut">
              <a:rPr lang="en-US" smtClean="0"/>
              <a:t>10/29/2012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99C7-9013-4FB6-85BB-9730F7B499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25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5AF-CF98-4B5C-993F-5881D6C16CE9}" type="datetimeFigureOut">
              <a:rPr lang="en-US" smtClean="0"/>
              <a:t>10/29/2012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99C7-9013-4FB6-85BB-9730F7B499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10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5AF-CF98-4B5C-993F-5881D6C16CE9}" type="datetimeFigureOut">
              <a:rPr lang="en-US" smtClean="0"/>
              <a:t>10/29/2012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99C7-9013-4FB6-85BB-9730F7B499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195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5AF-CF98-4B5C-993F-5881D6C16CE9}" type="datetimeFigureOut">
              <a:rPr lang="en-US" smtClean="0"/>
              <a:t>10/29/2012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99C7-9013-4FB6-85BB-9730F7B499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30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5AF-CF98-4B5C-993F-5881D6C16CE9}" type="datetimeFigureOut">
              <a:rPr lang="en-US" smtClean="0"/>
              <a:t>10/29/2012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99C7-9013-4FB6-85BB-9730F7B499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115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5AF-CF98-4B5C-993F-5881D6C16CE9}" type="datetimeFigureOut">
              <a:rPr lang="en-US" smtClean="0"/>
              <a:t>10/29/2012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99C7-9013-4FB6-85BB-9730F7B499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37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5AF-CF98-4B5C-993F-5881D6C16CE9}" type="datetimeFigureOut">
              <a:rPr lang="en-US" smtClean="0"/>
              <a:t>10/29/2012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99C7-9013-4FB6-85BB-9730F7B499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122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5AF-CF98-4B5C-993F-5881D6C16CE9}" type="datetimeFigureOut">
              <a:rPr lang="en-US" smtClean="0"/>
              <a:t>10/29/2012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99C7-9013-4FB6-85BB-9730F7B499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656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5AF-CF98-4B5C-993F-5881D6C16CE9}" type="datetimeFigureOut">
              <a:rPr lang="en-US" smtClean="0"/>
              <a:t>10/29/2012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99C7-9013-4FB6-85BB-9730F7B499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603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EE5AF-CF98-4B5C-993F-5881D6C16CE9}" type="datetimeFigureOut">
              <a:rPr lang="en-US" smtClean="0"/>
              <a:t>10/29/2012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799C7-9013-4FB6-85BB-9730F7B499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649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2013" cy="731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Argument and Persuasion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Unit 6</a:t>
            </a:r>
          </a:p>
          <a:p>
            <a:r>
              <a:rPr lang="en-US" b="1" dirty="0" smtClean="0"/>
              <a:t>Critical Reading Workshop </a:t>
            </a:r>
          </a:p>
          <a:p>
            <a:r>
              <a:rPr lang="en-US" b="1" dirty="0" smtClean="0"/>
              <a:t>English 10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4643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2013" cy="731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The Analysis of an Argument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206" y="1295400"/>
            <a:ext cx="8229600" cy="518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To analyze an argument, you first need to understand its parts.  A strong argument includes:</a:t>
            </a:r>
          </a:p>
          <a:p>
            <a:r>
              <a:rPr lang="en-US" sz="3600" dirty="0" smtClean="0"/>
              <a:t>A </a:t>
            </a:r>
            <a:r>
              <a:rPr lang="en-US" sz="3600" u="sng" dirty="0" smtClean="0"/>
              <a:t>claim</a:t>
            </a:r>
            <a:r>
              <a:rPr lang="en-US" sz="3600" dirty="0" smtClean="0"/>
              <a:t> – </a:t>
            </a:r>
            <a:r>
              <a:rPr lang="en-US" sz="3600" b="1" dirty="0" smtClean="0"/>
              <a:t>the writer’s position on a problem or issue</a:t>
            </a:r>
          </a:p>
          <a:p>
            <a:r>
              <a:rPr lang="en-US" sz="3600" u="sng" dirty="0" smtClean="0"/>
              <a:t>Support</a:t>
            </a:r>
            <a:r>
              <a:rPr lang="en-US" sz="3600" dirty="0" smtClean="0"/>
              <a:t> – </a:t>
            </a:r>
            <a:r>
              <a:rPr lang="en-US" sz="3600" b="1" dirty="0" smtClean="0"/>
              <a:t>reasons and evidence </a:t>
            </a:r>
            <a:r>
              <a:rPr lang="en-US" sz="3600" dirty="0" smtClean="0"/>
              <a:t>that help justify a claim</a:t>
            </a:r>
          </a:p>
          <a:p>
            <a:r>
              <a:rPr lang="en-US" sz="3600" dirty="0" smtClean="0"/>
              <a:t>A </a:t>
            </a:r>
            <a:r>
              <a:rPr lang="en-US" sz="3600" u="sng" dirty="0" smtClean="0"/>
              <a:t>counterargument</a:t>
            </a:r>
            <a:r>
              <a:rPr lang="en-US" sz="3600" dirty="0" smtClean="0"/>
              <a:t> – </a:t>
            </a:r>
            <a:r>
              <a:rPr lang="en-US" sz="3600" b="1" dirty="0" smtClean="0"/>
              <a:t>a brief argument that negates objections to the claim that “the other side” is likely to raise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805875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32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 Image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76400" y="2362200"/>
            <a:ext cx="1295400" cy="3276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76600" y="2362200"/>
            <a:ext cx="1295400" cy="3276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876800" y="2367280"/>
            <a:ext cx="1295400" cy="3276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rapezoid 5"/>
          <p:cNvSpPr/>
          <p:nvPr/>
        </p:nvSpPr>
        <p:spPr>
          <a:xfrm>
            <a:off x="1447800" y="1562100"/>
            <a:ext cx="4953000" cy="8382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600200" y="5562600"/>
            <a:ext cx="464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47800" y="5778500"/>
            <a:ext cx="4953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270000" y="6007100"/>
            <a:ext cx="5308600" cy="246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lowchart: Connector 9"/>
          <p:cNvSpPr/>
          <p:nvPr/>
        </p:nvSpPr>
        <p:spPr>
          <a:xfrm>
            <a:off x="5689600" y="3810000"/>
            <a:ext cx="1539240" cy="1447800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urved Down Arrow 13"/>
          <p:cNvSpPr/>
          <p:nvPr/>
        </p:nvSpPr>
        <p:spPr>
          <a:xfrm flipH="1">
            <a:off x="6289040" y="3672840"/>
            <a:ext cx="1859280" cy="67056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53360" y="1636118"/>
            <a:ext cx="2400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CLAIM</a:t>
            </a:r>
            <a:endParaRPr lang="en-US" sz="4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752600" y="3300968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Reason 1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Evidence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52800" y="3300968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Reason 2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Evidence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53000" y="3300968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Reason 3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Evidence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91200" y="43434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lgerian" pitchFamily="82" charset="0"/>
              </a:rPr>
              <a:t>Counter -</a:t>
            </a:r>
          </a:p>
          <a:p>
            <a:r>
              <a:rPr lang="en-US" b="1" dirty="0" smtClean="0">
                <a:latin typeface="Algerian" pitchFamily="82" charset="0"/>
              </a:rPr>
              <a:t>argument</a:t>
            </a:r>
            <a:endParaRPr lang="en-US" b="1" dirty="0">
              <a:latin typeface="Algerian" pitchFamily="8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61480" y="3322518"/>
            <a:ext cx="1386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Potential</a:t>
            </a:r>
          </a:p>
          <a:p>
            <a:endParaRPr lang="en-US" b="1" dirty="0"/>
          </a:p>
          <a:p>
            <a:r>
              <a:rPr lang="en-US" b="1" dirty="0"/>
              <a:t>O</a:t>
            </a:r>
            <a:r>
              <a:rPr lang="en-US" b="1" dirty="0" smtClean="0"/>
              <a:t>bjection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910840" y="2654637"/>
            <a:ext cx="255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SUPPORT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7720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2013" cy="731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Strategies for Reading an Argument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3324"/>
            <a:ext cx="8458200" cy="54260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b="1" dirty="0" smtClean="0"/>
              <a:t>A. Check the claim</a:t>
            </a:r>
          </a:p>
          <a:p>
            <a:pPr marL="457200" lvl="1" indent="0">
              <a:buNone/>
            </a:pPr>
            <a:r>
              <a:rPr lang="en-US" dirty="0" smtClean="0"/>
              <a:t>     --</a:t>
            </a:r>
            <a:r>
              <a:rPr lang="en-US" sz="2400" dirty="0" smtClean="0"/>
              <a:t>What is the writer trying to get me to do or believe?</a:t>
            </a:r>
          </a:p>
          <a:p>
            <a:pPr marL="457200" lvl="1" indent="0">
              <a:buNone/>
            </a:pPr>
            <a:r>
              <a:rPr lang="en-US" sz="3200" b="1" dirty="0" smtClean="0"/>
              <a:t>B. Examine the evidence</a:t>
            </a:r>
          </a:p>
          <a:p>
            <a:pPr marL="857250" lvl="2" indent="0">
              <a:buNone/>
            </a:pPr>
            <a:r>
              <a:rPr lang="en-US" b="1" dirty="0" smtClean="0"/>
              <a:t>-- </a:t>
            </a:r>
            <a:r>
              <a:rPr lang="en-US" dirty="0" smtClean="0"/>
              <a:t>Can I trust this information? Is there enough evidence?</a:t>
            </a:r>
          </a:p>
          <a:p>
            <a:pPr marL="857250" lvl="2" indent="0">
              <a:buNone/>
            </a:pPr>
            <a:r>
              <a:rPr lang="en-US" sz="3200" b="1" dirty="0" smtClean="0"/>
              <a:t>C. Look for logic</a:t>
            </a:r>
          </a:p>
          <a:p>
            <a:pPr marL="857250" lvl="2" indent="0">
              <a:buNone/>
            </a:pPr>
            <a:r>
              <a:rPr lang="en-US" sz="3200" b="1" dirty="0"/>
              <a:t>	</a:t>
            </a:r>
            <a:r>
              <a:rPr lang="en-US" sz="3200" b="1" dirty="0" smtClean="0"/>
              <a:t>	-- </a:t>
            </a:r>
            <a:r>
              <a:rPr lang="en-US" dirty="0" smtClean="0"/>
              <a:t>Are there errors in logic, such as </a:t>
            </a:r>
            <a:r>
              <a:rPr lang="en-US" sz="3200" b="1" dirty="0" smtClean="0"/>
              <a:t>hasty 			                  generalizations?</a:t>
            </a:r>
          </a:p>
          <a:p>
            <a:pPr marL="857250" lvl="2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--</a:t>
            </a:r>
            <a:r>
              <a:rPr lang="en-US" dirty="0" smtClean="0"/>
              <a:t>Are conclusions drawn from too little evidence?</a:t>
            </a:r>
          </a:p>
          <a:p>
            <a:pPr marL="857250" lvl="2" indent="0">
              <a:buNone/>
            </a:pPr>
            <a:r>
              <a:rPr lang="en-US" sz="3200" b="1" dirty="0" smtClean="0"/>
              <a:t>D. Consider the counterargument</a:t>
            </a:r>
          </a:p>
          <a:p>
            <a:pPr marL="857250" lvl="2" indent="0">
              <a:buNone/>
            </a:pPr>
            <a:r>
              <a:rPr lang="en-US" dirty="0"/>
              <a:t>	</a:t>
            </a:r>
            <a:r>
              <a:rPr lang="en-US" dirty="0" smtClean="0"/>
              <a:t>	--Are likely objections dealt with?</a:t>
            </a:r>
          </a:p>
        </p:txBody>
      </p:sp>
    </p:spTree>
    <p:extLst>
      <p:ext uri="{BB962C8B-B14F-4D97-AF65-F5344CB8AC3E}">
        <p14:creationId xmlns:p14="http://schemas.microsoft.com/office/powerpoint/2010/main" val="3244924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2013" cy="731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The Craft of Persuasion</a:t>
            </a:r>
            <a:endParaRPr lang="en-US" b="1" u="sn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24932" y="1524000"/>
            <a:ext cx="4040188" cy="639762"/>
          </a:xfrm>
        </p:spPr>
        <p:txBody>
          <a:bodyPr/>
          <a:lstStyle/>
          <a:p>
            <a:r>
              <a:rPr lang="en-US" dirty="0" smtClean="0"/>
              <a:t>Persuasive Techniques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Testimonial – </a:t>
            </a:r>
            <a:r>
              <a:rPr lang="en-US" sz="2400" dirty="0" smtClean="0"/>
              <a:t>Relies on endorsements from well-known people or satisfied customers.</a:t>
            </a:r>
          </a:p>
          <a:p>
            <a:r>
              <a:rPr lang="en-US" sz="3200" b="1" dirty="0" smtClean="0"/>
              <a:t>“Plain Folks” Appeal </a:t>
            </a:r>
            <a:r>
              <a:rPr lang="en-US" dirty="0" smtClean="0"/>
              <a:t>– Implies that ordinary people are on “our side” or that a candidate is a regular person.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897777" y="1447800"/>
            <a:ext cx="4041775" cy="639762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800" b="1" dirty="0" smtClean="0"/>
              <a:t>“I lost 20 pounds in six weeks thanks to the Turbo Cycle program!”</a:t>
            </a:r>
          </a:p>
          <a:p>
            <a:endParaRPr lang="en-US" dirty="0"/>
          </a:p>
          <a:p>
            <a:r>
              <a:rPr lang="en-US" sz="2800" b="1" dirty="0" smtClean="0"/>
              <a:t>At last, an investment plan created with real families and real budgets in mind.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9810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2013" cy="731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The Craft of Persuasion</a:t>
            </a:r>
            <a:endParaRPr lang="en-US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62000" y="1447800"/>
            <a:ext cx="4040188" cy="639762"/>
          </a:xfrm>
        </p:spPr>
        <p:txBody>
          <a:bodyPr/>
          <a:lstStyle/>
          <a:p>
            <a:r>
              <a:rPr lang="en-US" dirty="0" smtClean="0"/>
              <a:t>Persuasive Techniques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33400" y="1681162"/>
            <a:ext cx="4040188" cy="4795838"/>
          </a:xfrm>
        </p:spPr>
        <p:txBody>
          <a:bodyPr/>
          <a:lstStyle/>
          <a:p>
            <a:r>
              <a:rPr lang="en-US" sz="3200" b="1" dirty="0" smtClean="0"/>
              <a:t>Transfer</a:t>
            </a:r>
            <a:r>
              <a:rPr lang="en-US" sz="3200" dirty="0" smtClean="0"/>
              <a:t> – Connects a product, candidate, or cause with a positive image.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sz="3200" b="1" dirty="0" smtClean="0"/>
              <a:t>Appeal to Values- </a:t>
            </a:r>
            <a:r>
              <a:rPr lang="en-US" sz="3200" dirty="0" smtClean="0"/>
              <a:t>Taps into people’s values or moral standards.</a:t>
            </a:r>
            <a:endParaRPr lang="en-US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876006" y="1447800"/>
            <a:ext cx="4041775" cy="639762"/>
          </a:xfrm>
        </p:spPr>
        <p:txBody>
          <a:bodyPr/>
          <a:lstStyle/>
          <a:p>
            <a:r>
              <a:rPr lang="en-US" dirty="0" smtClean="0"/>
              <a:t>Examples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2000" y="1681162"/>
            <a:ext cx="4343400" cy="479583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Take pride in being an American.  Re-elect Governor Frank.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If you believe in education, vote against cutting after- school programs.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068210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2013" cy="731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The Craft of Persuasion</a:t>
            </a:r>
            <a:endParaRPr lang="en-US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5818" y="1524000"/>
            <a:ext cx="4040188" cy="639762"/>
          </a:xfrm>
        </p:spPr>
        <p:txBody>
          <a:bodyPr/>
          <a:lstStyle/>
          <a:p>
            <a:r>
              <a:rPr lang="en-US" dirty="0" smtClean="0"/>
              <a:t>Persuasive Techniques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33400" y="1752600"/>
            <a:ext cx="4191000" cy="4572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Loaded Language </a:t>
            </a:r>
            <a:r>
              <a:rPr lang="en-US" sz="2800" dirty="0" smtClean="0"/>
              <a:t>– Uses words with strongly positive or negative connotations.</a:t>
            </a:r>
          </a:p>
          <a:p>
            <a:endParaRPr lang="en-US" sz="1000" dirty="0"/>
          </a:p>
          <a:p>
            <a:r>
              <a:rPr lang="en-US" sz="3200" b="1" dirty="0" smtClean="0"/>
              <a:t>Emotional Appeals </a:t>
            </a:r>
            <a:r>
              <a:rPr lang="en-US" sz="2800" dirty="0" smtClean="0"/>
              <a:t>(appeal to pity, fear, or vanity) - Uses strong feelings, rather than facts and evidence.</a:t>
            </a:r>
            <a:endParaRPr lang="en-US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876006" y="990600"/>
            <a:ext cx="4041775" cy="639762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8200" y="1752600"/>
            <a:ext cx="4114800" cy="4572000"/>
          </a:xfrm>
        </p:spPr>
        <p:txBody>
          <a:bodyPr>
            <a:normAutofit lnSpcReduction="10000"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</a:rPr>
              <a:t>Smooth, Silky, Creamy</a:t>
            </a:r>
            <a:r>
              <a:rPr lang="en-US" sz="2800" b="1" dirty="0" smtClean="0"/>
              <a:t>.  You will never go back to </a:t>
            </a:r>
            <a:r>
              <a:rPr lang="en-US" sz="2800" b="1" i="1" dirty="0" smtClean="0">
                <a:solidFill>
                  <a:schemeClr val="bg1"/>
                </a:solidFill>
              </a:rPr>
              <a:t>ordinary</a:t>
            </a:r>
            <a:r>
              <a:rPr lang="en-US" sz="2800" b="1" dirty="0" smtClean="0"/>
              <a:t> low-fat margarine.</a:t>
            </a:r>
          </a:p>
          <a:p>
            <a:endParaRPr lang="en-US" sz="2800" b="1" dirty="0"/>
          </a:p>
          <a:p>
            <a:r>
              <a:rPr lang="en-US" sz="3000" dirty="0" smtClean="0">
                <a:solidFill>
                  <a:schemeClr val="bg1"/>
                </a:solidFill>
              </a:rPr>
              <a:t>Appeal to Vanity – </a:t>
            </a:r>
            <a:r>
              <a:rPr lang="en-US" sz="3000" b="1" dirty="0" smtClean="0"/>
              <a:t>Choose the Enigma XRB – because you deserve a car that’s as stylish as you are.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280636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353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Argument and Persuasion</vt:lpstr>
      <vt:lpstr>The Analysis of an Argument</vt:lpstr>
      <vt:lpstr>Graphic Image</vt:lpstr>
      <vt:lpstr>Strategies for Reading an Argument</vt:lpstr>
      <vt:lpstr>The Craft of Persuasion</vt:lpstr>
      <vt:lpstr>The Craft of Persuasion</vt:lpstr>
      <vt:lpstr>The Craft of Persuasion</vt:lpstr>
    </vt:vector>
  </TitlesOfParts>
  <Company>BPS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 and Persuasion</dc:title>
  <dc:creator>user</dc:creator>
  <cp:lastModifiedBy>user</cp:lastModifiedBy>
  <cp:revision>12</cp:revision>
  <cp:lastPrinted>2012-10-26T16:53:13Z</cp:lastPrinted>
  <dcterms:created xsi:type="dcterms:W3CDTF">2012-10-25T15:59:03Z</dcterms:created>
  <dcterms:modified xsi:type="dcterms:W3CDTF">2012-10-29T12:45:30Z</dcterms:modified>
</cp:coreProperties>
</file>