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handoutMasterIdLst>
    <p:handoutMasterId r:id="rId14"/>
  </p:handout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9" r:id="rId9"/>
    <p:sldId id="265" r:id="rId10"/>
    <p:sldId id="266" r:id="rId11"/>
    <p:sldId id="267" r:id="rId12"/>
    <p:sldId id="2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20994D-C774-4D00-A290-41107E6377F1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91E828-A3C5-41BF-A07E-1720D106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9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2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3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5486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9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3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4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4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7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F4AE00-8A71-4DDB-8733-F7C2C18AC05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1A93-46E2-4B64-8959-83C47196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96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18309"/>
            <a:ext cx="8825658" cy="1899099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nglish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917408"/>
            <a:ext cx="8825658" cy="861420"/>
          </a:xfrm>
        </p:spPr>
        <p:txBody>
          <a:bodyPr/>
          <a:lstStyle/>
          <a:p>
            <a:r>
              <a:rPr lang="en-US" dirty="0" smtClean="0"/>
              <a:t>First Semester</a:t>
            </a:r>
          </a:p>
          <a:p>
            <a:r>
              <a:rPr lang="en-US" dirty="0" smtClean="0"/>
              <a:t>Final 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59200"/>
            <a:ext cx="9404723" cy="877318"/>
          </a:xfrm>
        </p:spPr>
        <p:txBody>
          <a:bodyPr/>
          <a:lstStyle/>
          <a:p>
            <a:r>
              <a:rPr lang="en-US" b="1" dirty="0" smtClean="0"/>
              <a:t>Character Identification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3164"/>
            <a:ext cx="8946541" cy="4814454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Eliezer </a:t>
            </a:r>
            <a:r>
              <a:rPr lang="en-US" sz="2400" b="1" u="sng" dirty="0" smtClean="0"/>
              <a:t>Wiesel:</a:t>
            </a:r>
            <a:r>
              <a:rPr lang="en-US" sz="2400" b="1" dirty="0" smtClean="0"/>
              <a:t> </a:t>
            </a:r>
            <a:r>
              <a:rPr lang="en-US" sz="2400" dirty="0" smtClean="0"/>
              <a:t>main character/narrator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b="1" u="sng" dirty="0" err="1" smtClean="0"/>
              <a:t>Tzipora</a:t>
            </a:r>
            <a:r>
              <a:rPr lang="en-US" sz="2400" b="1" u="sng" dirty="0" smtClean="0"/>
              <a:t>:</a:t>
            </a:r>
            <a:r>
              <a:rPr lang="en-US" sz="2400" b="1" dirty="0" smtClean="0"/>
              <a:t> </a:t>
            </a:r>
            <a:r>
              <a:rPr lang="en-US" sz="2400" dirty="0" err="1" smtClean="0"/>
              <a:t>Elie’s</a:t>
            </a:r>
            <a:r>
              <a:rPr lang="en-US" sz="2400" dirty="0" smtClean="0"/>
              <a:t> youngest sister; sent to death with mother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u="sng" dirty="0"/>
              <a:t>Mr. (</a:t>
            </a:r>
            <a:r>
              <a:rPr lang="en-US" sz="2400" b="1" u="sng" dirty="0" err="1"/>
              <a:t>Shlomo</a:t>
            </a:r>
            <a:r>
              <a:rPr lang="en-US" sz="2400" b="1" u="sng" dirty="0"/>
              <a:t>) </a:t>
            </a:r>
            <a:r>
              <a:rPr lang="en-US" sz="2400" b="1" u="sng" dirty="0" smtClean="0"/>
              <a:t>Wiesel</a:t>
            </a:r>
            <a:r>
              <a:rPr lang="en-US" sz="2400" dirty="0" smtClean="0"/>
              <a:t>: </a:t>
            </a:r>
            <a:r>
              <a:rPr lang="en-US" sz="2400" dirty="0" err="1" smtClean="0"/>
              <a:t>Elie’s</a:t>
            </a:r>
            <a:r>
              <a:rPr lang="en-US" sz="2400" dirty="0" smtClean="0"/>
              <a:t> father; shopkeeper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u="sng" dirty="0"/>
              <a:t>Mme. </a:t>
            </a:r>
            <a:r>
              <a:rPr lang="en-US" sz="2400" b="1" u="sng" dirty="0" err="1" smtClean="0"/>
              <a:t>Schachter</a:t>
            </a:r>
            <a:r>
              <a:rPr lang="en-US" sz="2400" dirty="0" smtClean="0"/>
              <a:t>: lost her mind &amp; screamed about fire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Dr. Mengele</a:t>
            </a:r>
            <a:r>
              <a:rPr lang="en-US" sz="2400" dirty="0" smtClean="0"/>
              <a:t>: notorious Nazi doctor (Angel of Death)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5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31492"/>
            <a:ext cx="9404723" cy="866928"/>
          </a:xfrm>
        </p:spPr>
        <p:txBody>
          <a:bodyPr/>
          <a:lstStyle/>
          <a:p>
            <a:r>
              <a:rPr lang="en-US" b="1" dirty="0"/>
              <a:t>Character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098420"/>
            <a:ext cx="8946541" cy="4928754"/>
          </a:xfrm>
        </p:spPr>
        <p:txBody>
          <a:bodyPr>
            <a:noAutofit/>
          </a:bodyPr>
          <a:lstStyle/>
          <a:p>
            <a:r>
              <a:rPr lang="en-US" sz="2400" b="1" u="sng" dirty="0" err="1" smtClean="0"/>
              <a:t>Akiba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Drumer</a:t>
            </a:r>
            <a:r>
              <a:rPr lang="en-US" sz="2400" dirty="0"/>
              <a:t>: lost his faith; when he died others forgot to say    </a:t>
            </a:r>
            <a:r>
              <a:rPr lang="en-US" sz="2400" dirty="0" smtClean="0"/>
              <a:t>            </a:t>
            </a:r>
            <a:r>
              <a:rPr lang="en-US" sz="2400" dirty="0" err="1" smtClean="0"/>
              <a:t>Kaddish</a:t>
            </a:r>
            <a:r>
              <a:rPr lang="en-US" sz="2400" dirty="0" smtClean="0"/>
              <a:t> </a:t>
            </a:r>
            <a:r>
              <a:rPr lang="en-US" sz="2400" dirty="0"/>
              <a:t>for </a:t>
            </a:r>
            <a:r>
              <a:rPr lang="en-US" sz="2400" dirty="0" smtClean="0"/>
              <a:t>him</a:t>
            </a:r>
          </a:p>
          <a:p>
            <a:endParaRPr lang="en-US" sz="2400" dirty="0" smtClean="0"/>
          </a:p>
          <a:p>
            <a:r>
              <a:rPr lang="en-US" sz="2400" b="1" u="sng" dirty="0" err="1" smtClean="0"/>
              <a:t>Juliek</a:t>
            </a:r>
            <a:r>
              <a:rPr lang="en-US" sz="2400" dirty="0" smtClean="0"/>
              <a:t>: played violin the night he dies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err="1" smtClean="0"/>
              <a:t>Idek</a:t>
            </a:r>
            <a:r>
              <a:rPr lang="en-US" sz="2400" dirty="0" smtClean="0"/>
              <a:t>: hot-tempered </a:t>
            </a:r>
            <a:r>
              <a:rPr lang="en-US" sz="2400" dirty="0" err="1" smtClean="0"/>
              <a:t>Kapo</a:t>
            </a:r>
            <a:r>
              <a:rPr lang="en-US" sz="2400" dirty="0" smtClean="0"/>
              <a:t> who beat </a:t>
            </a:r>
            <a:r>
              <a:rPr lang="en-US" sz="2400" dirty="0" err="1" smtClean="0"/>
              <a:t>Elie</a:t>
            </a:r>
            <a:r>
              <a:rPr lang="en-US" sz="2400" dirty="0" smtClean="0"/>
              <a:t> in the warehouse &amp; whipped him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Rabbi </a:t>
            </a:r>
            <a:r>
              <a:rPr lang="en-US" sz="2400" b="1" u="sng" dirty="0" err="1" smtClean="0"/>
              <a:t>Eliahou</a:t>
            </a:r>
            <a:r>
              <a:rPr lang="en-US" sz="2400" dirty="0" smtClean="0"/>
              <a:t>: father whose son deserted him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Meir Katz</a:t>
            </a:r>
            <a:r>
              <a:rPr lang="en-US" sz="2400" dirty="0" smtClean="0"/>
              <a:t>: strong man who saved </a:t>
            </a:r>
            <a:r>
              <a:rPr lang="en-US" sz="2400" dirty="0" err="1" smtClean="0"/>
              <a:t>Elie</a:t>
            </a:r>
            <a:r>
              <a:rPr lang="en-US" sz="2400" dirty="0" smtClean="0"/>
              <a:t> from being strangled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4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48809"/>
            <a:ext cx="9404723" cy="835755"/>
          </a:xfrm>
        </p:spPr>
        <p:txBody>
          <a:bodyPr/>
          <a:lstStyle/>
          <a:p>
            <a:r>
              <a:rPr lang="en-US" b="1" dirty="0"/>
              <a:t>Character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3946"/>
            <a:ext cx="8946541" cy="4814454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Adolf Hitler</a:t>
            </a:r>
            <a:r>
              <a:rPr lang="en-US" sz="2400" dirty="0" smtClean="0"/>
              <a:t>: Nazi leader.  Jews of </a:t>
            </a:r>
            <a:r>
              <a:rPr lang="en-US" sz="2400" dirty="0" err="1" smtClean="0"/>
              <a:t>Sighet</a:t>
            </a:r>
            <a:r>
              <a:rPr lang="en-US" sz="2400" dirty="0" smtClean="0"/>
              <a:t> doubted he would really exterminate Jews.  Man at infirmary praised him.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err="1" smtClean="0"/>
              <a:t>Moishe</a:t>
            </a:r>
            <a:r>
              <a:rPr lang="en-US" sz="2400" b="1" u="sng" dirty="0" smtClean="0"/>
              <a:t> the Beadle</a:t>
            </a:r>
            <a:r>
              <a:rPr lang="en-US" sz="2400" dirty="0" smtClean="0"/>
              <a:t>: tries to warn the Jews of </a:t>
            </a:r>
            <a:r>
              <a:rPr lang="en-US" sz="2400" dirty="0" err="1" smtClean="0"/>
              <a:t>Sighet</a:t>
            </a:r>
            <a:r>
              <a:rPr lang="en-US" sz="2400" dirty="0" smtClean="0"/>
              <a:t> about the impending danger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The </a:t>
            </a:r>
            <a:r>
              <a:rPr lang="en-US" sz="2400" b="1" u="sng" dirty="0" err="1" smtClean="0"/>
              <a:t>pipel</a:t>
            </a:r>
            <a:r>
              <a:rPr lang="en-US" sz="2400" dirty="0" smtClean="0"/>
              <a:t>: put to death for working for a man who stashed weapons and planned a revolution.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French girl</a:t>
            </a:r>
            <a:r>
              <a:rPr lang="en-US" sz="2400" dirty="0" smtClean="0"/>
              <a:t>: comforted </a:t>
            </a:r>
            <a:r>
              <a:rPr lang="en-US" sz="2400" dirty="0" err="1" smtClean="0"/>
              <a:t>Elie</a:t>
            </a:r>
            <a:r>
              <a:rPr lang="en-US" sz="2400" dirty="0" smtClean="0"/>
              <a:t> after he received a beating from </a:t>
            </a:r>
            <a:r>
              <a:rPr lang="en-US" sz="2400" dirty="0" err="1" smtClean="0"/>
              <a:t>Idek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42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MLA Formatting Concepts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Formatting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2226469"/>
            <a:ext cx="4396338" cy="576262"/>
          </a:xfrm>
        </p:spPr>
        <p:txBody>
          <a:bodyPr/>
          <a:lstStyle/>
          <a:p>
            <a:r>
              <a:rPr lang="en-US" sz="3600" u="sng" dirty="0"/>
              <a:t>Heading </a:t>
            </a:r>
            <a:r>
              <a:rPr lang="en-US" sz="3600" u="sng" dirty="0" smtClean="0"/>
              <a:t>includes:</a:t>
            </a:r>
            <a:endParaRPr lang="en-US" sz="3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867891"/>
            <a:ext cx="4396339" cy="3741738"/>
          </a:xfrm>
        </p:spPr>
        <p:txBody>
          <a:bodyPr/>
          <a:lstStyle/>
          <a:p>
            <a:pPr lvl="1"/>
            <a:r>
              <a:rPr lang="en-US" sz="3200" dirty="0"/>
              <a:t>Your name</a:t>
            </a:r>
          </a:p>
          <a:p>
            <a:pPr lvl="1"/>
            <a:r>
              <a:rPr lang="en-US" sz="3200" dirty="0"/>
              <a:t>Instructor name</a:t>
            </a:r>
          </a:p>
          <a:p>
            <a:pPr lvl="1"/>
            <a:r>
              <a:rPr lang="en-US" sz="3200" dirty="0"/>
              <a:t>Course</a:t>
            </a:r>
          </a:p>
          <a:p>
            <a:pPr lvl="1"/>
            <a:r>
              <a:rPr lang="en-US" sz="3200" dirty="0"/>
              <a:t>Date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3" y="2226469"/>
            <a:ext cx="4396339" cy="576262"/>
          </a:xfrm>
        </p:spPr>
        <p:txBody>
          <a:bodyPr/>
          <a:lstStyle/>
          <a:p>
            <a:r>
              <a:rPr lang="en-US" sz="3600" u="sng" dirty="0" smtClean="0"/>
              <a:t>Heading is: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4" y="2867891"/>
            <a:ext cx="4396339" cy="3741738"/>
          </a:xfrm>
        </p:spPr>
        <p:txBody>
          <a:bodyPr/>
          <a:lstStyle/>
          <a:p>
            <a:pPr lvl="1"/>
            <a:r>
              <a:rPr lang="en-US" sz="3200" dirty="0"/>
              <a:t>Aligned left</a:t>
            </a:r>
          </a:p>
          <a:p>
            <a:pPr lvl="1"/>
            <a:r>
              <a:rPr lang="en-US" sz="3200" dirty="0"/>
              <a:t>Double spaced</a:t>
            </a:r>
          </a:p>
          <a:p>
            <a:pPr lvl="1"/>
            <a:r>
              <a:rPr lang="en-US" sz="3200" dirty="0"/>
              <a:t>NO EXTRA SPACES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8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6927"/>
          </a:xfrm>
        </p:spPr>
        <p:txBody>
          <a:bodyPr/>
          <a:lstStyle/>
          <a:p>
            <a:r>
              <a:rPr lang="en-US" b="1" dirty="0" smtClean="0"/>
              <a:t>Page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4336"/>
            <a:ext cx="8946541" cy="500842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Title</a:t>
            </a:r>
          </a:p>
          <a:p>
            <a:pPr lvl="1"/>
            <a:r>
              <a:rPr lang="en-US" sz="3000" dirty="0" smtClean="0"/>
              <a:t>Size 12</a:t>
            </a:r>
          </a:p>
          <a:p>
            <a:pPr lvl="1"/>
            <a:r>
              <a:rPr lang="en-US" sz="3000" dirty="0" smtClean="0"/>
              <a:t>Same font and size </a:t>
            </a:r>
          </a:p>
          <a:p>
            <a:pPr lvl="2"/>
            <a:r>
              <a:rPr lang="en-US" sz="2600" dirty="0" smtClean="0"/>
              <a:t>Can use bold</a:t>
            </a:r>
          </a:p>
          <a:p>
            <a:pPr lvl="2"/>
            <a:endParaRPr lang="en-US" sz="2600" dirty="0" smtClean="0"/>
          </a:p>
          <a:p>
            <a:r>
              <a:rPr lang="en-US" sz="3500" dirty="0" smtClean="0"/>
              <a:t>Paginate</a:t>
            </a:r>
            <a:endParaRPr lang="en-US" sz="3500" dirty="0"/>
          </a:p>
          <a:p>
            <a:pPr lvl="1"/>
            <a:r>
              <a:rPr lang="en-US" sz="3000" dirty="0" smtClean="0"/>
              <a:t>Upper right</a:t>
            </a:r>
            <a:endParaRPr lang="en-US" sz="3000" dirty="0"/>
          </a:p>
          <a:p>
            <a:pPr lvl="1"/>
            <a:r>
              <a:rPr lang="en-US" sz="3000" dirty="0" smtClean="0"/>
              <a:t>Last name and page #</a:t>
            </a:r>
            <a:endParaRPr lang="en-US" sz="3000" dirty="0"/>
          </a:p>
          <a:p>
            <a:pPr lvl="2"/>
            <a:r>
              <a:rPr lang="en-US" sz="2600" dirty="0" smtClean="0"/>
              <a:t>Countess 1</a:t>
            </a:r>
            <a:endParaRPr lang="en-US" sz="2600" dirty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9464" y="2940627"/>
            <a:ext cx="39503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Title of references on last page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Works Cited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en-US" b="1" dirty="0" smtClean="0"/>
              <a:t>Citations/Documentation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1600"/>
            <a:ext cx="8946541" cy="487333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Basic Citation</a:t>
            </a:r>
          </a:p>
          <a:p>
            <a:pPr lvl="1"/>
            <a:r>
              <a:rPr lang="en-US" sz="2800" dirty="0" smtClean="0"/>
              <a:t>Period AFTER the citation/parenthetical reference</a:t>
            </a:r>
          </a:p>
          <a:p>
            <a:pPr lvl="1"/>
            <a:r>
              <a:rPr lang="en-US" sz="2800" dirty="0" smtClean="0"/>
              <a:t>Last name &amp; page # </a:t>
            </a:r>
          </a:p>
          <a:p>
            <a:pPr lvl="2"/>
            <a:r>
              <a:rPr lang="en-US" sz="2600" dirty="0" smtClean="0"/>
              <a:t>Just a space between</a:t>
            </a:r>
          </a:p>
          <a:p>
            <a:pPr lvl="2"/>
            <a:r>
              <a:rPr lang="en-US" sz="2400" dirty="0" smtClean="0"/>
              <a:t>(Smith 45).</a:t>
            </a:r>
          </a:p>
          <a:p>
            <a:pPr lvl="1"/>
            <a:r>
              <a:rPr lang="en-US" sz="2800" dirty="0" smtClean="0"/>
              <a:t>Title (with correct label/punctuation)</a:t>
            </a:r>
          </a:p>
          <a:p>
            <a:pPr lvl="2"/>
            <a:r>
              <a:rPr lang="en-US" sz="2400" dirty="0" smtClean="0"/>
              <a:t>(“Title”) for short works--articles, single pages</a:t>
            </a:r>
          </a:p>
          <a:p>
            <a:pPr lvl="2"/>
            <a:r>
              <a:rPr lang="en-US" sz="2400" dirty="0" smtClean="0"/>
              <a:t>(</a:t>
            </a:r>
            <a:r>
              <a:rPr lang="en-US" sz="2400" i="1" dirty="0" smtClean="0"/>
              <a:t>Title</a:t>
            </a:r>
            <a:r>
              <a:rPr lang="en-US" sz="2400" dirty="0" smtClean="0"/>
              <a:t>) for longer works--</a:t>
            </a:r>
            <a:r>
              <a:rPr lang="en-US" sz="2400" dirty="0"/>
              <a:t>plays, books, television shows, entire Web sites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32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Citations/Documentation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Block Quotes</a:t>
            </a:r>
          </a:p>
          <a:p>
            <a:pPr lvl="1"/>
            <a:r>
              <a:rPr lang="en-US" sz="3200" dirty="0" smtClean="0"/>
              <a:t>MORE THAN four lines</a:t>
            </a:r>
          </a:p>
          <a:p>
            <a:pPr lvl="1"/>
            <a:r>
              <a:rPr lang="en-US" sz="3200" dirty="0" smtClean="0"/>
              <a:t>NO quotation marks</a:t>
            </a:r>
          </a:p>
          <a:p>
            <a:pPr lvl="1"/>
            <a:r>
              <a:rPr lang="en-US" sz="3200" dirty="0" smtClean="0"/>
              <a:t>Period BEFORE the citation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79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6146"/>
          </a:xfrm>
        </p:spPr>
        <p:txBody>
          <a:bodyPr/>
          <a:lstStyle/>
          <a:p>
            <a:r>
              <a:rPr lang="en-US" b="1" dirty="0" smtClean="0"/>
              <a:t>Works Cited Page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3556"/>
            <a:ext cx="8946541" cy="48248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Double space</a:t>
            </a:r>
          </a:p>
          <a:p>
            <a:r>
              <a:rPr lang="en-US" sz="3200" dirty="0" smtClean="0"/>
              <a:t>Align left</a:t>
            </a:r>
          </a:p>
          <a:p>
            <a:pPr lvl="1"/>
            <a:r>
              <a:rPr lang="en-US" sz="2800" dirty="0" smtClean="0"/>
              <a:t>Reverse/Hanging indent</a:t>
            </a:r>
          </a:p>
          <a:p>
            <a:r>
              <a:rPr lang="en-US" sz="3200" dirty="0" smtClean="0"/>
              <a:t>NO EXTRA SPACE between sources</a:t>
            </a:r>
          </a:p>
          <a:p>
            <a:r>
              <a:rPr lang="en-US" sz="3200" dirty="0" smtClean="0"/>
              <a:t>Alphabetical order</a:t>
            </a:r>
          </a:p>
          <a:p>
            <a:pPr lvl="1"/>
            <a:r>
              <a:rPr lang="en-US" sz="2800" dirty="0" smtClean="0"/>
              <a:t>By author LAST NAME </a:t>
            </a:r>
          </a:p>
          <a:p>
            <a:pPr lvl="1"/>
            <a:r>
              <a:rPr lang="en-US" sz="2800" dirty="0" smtClean="0"/>
              <a:t>By Title</a:t>
            </a:r>
          </a:p>
          <a:p>
            <a:pPr lvl="2"/>
            <a:r>
              <a:rPr lang="en-US" sz="2400" dirty="0" smtClean="0"/>
              <a:t>NOT “A”, “An”, or “The”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0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0837"/>
          </a:xfrm>
        </p:spPr>
        <p:txBody>
          <a:bodyPr/>
          <a:lstStyle/>
          <a:p>
            <a:r>
              <a:rPr lang="en-US" b="1" i="1" dirty="0" smtClean="0"/>
              <a:t>Night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3556"/>
            <a:ext cx="8946541" cy="482484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Author</a:t>
            </a:r>
            <a:r>
              <a:rPr lang="en-US" sz="3200" dirty="0" smtClean="0"/>
              <a:t>: </a:t>
            </a:r>
            <a:r>
              <a:rPr lang="en-US" sz="3200" dirty="0" err="1" smtClean="0"/>
              <a:t>Elie</a:t>
            </a:r>
            <a:r>
              <a:rPr lang="en-US" sz="3200" dirty="0" smtClean="0"/>
              <a:t> Wiesel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Point of view</a:t>
            </a:r>
            <a:r>
              <a:rPr lang="en-US" sz="3200" dirty="0" smtClean="0"/>
              <a:t>: First Person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Setting = location</a:t>
            </a:r>
            <a:r>
              <a:rPr lang="en-US" sz="3200" dirty="0" smtClean="0"/>
              <a:t>: </a:t>
            </a:r>
          </a:p>
          <a:p>
            <a:pPr lvl="1"/>
            <a:r>
              <a:rPr lang="en-US" sz="3000" dirty="0" err="1" smtClean="0"/>
              <a:t>Sighet</a:t>
            </a:r>
            <a:r>
              <a:rPr lang="en-US" sz="3000" dirty="0" smtClean="0"/>
              <a:t>, Romania; </a:t>
            </a:r>
          </a:p>
          <a:p>
            <a:pPr lvl="1"/>
            <a:r>
              <a:rPr lang="en-US" sz="3000" dirty="0" err="1" smtClean="0"/>
              <a:t>Aushwitz-Birkenau</a:t>
            </a:r>
            <a:r>
              <a:rPr lang="en-US" sz="3000" dirty="0"/>
              <a:t> </a:t>
            </a:r>
            <a:r>
              <a:rPr lang="en-US" sz="3000" dirty="0" smtClean="0"/>
              <a:t>camp in Poland</a:t>
            </a:r>
          </a:p>
          <a:p>
            <a:pPr lvl="2"/>
            <a:r>
              <a:rPr lang="en-US" sz="2800" dirty="0" smtClean="0"/>
              <a:t>Buna &amp; </a:t>
            </a:r>
            <a:r>
              <a:rPr lang="en-US" sz="2800" dirty="0" err="1" smtClean="0"/>
              <a:t>Gleiwitz</a:t>
            </a:r>
            <a:r>
              <a:rPr lang="en-US" sz="2800" dirty="0" smtClean="0"/>
              <a:t> </a:t>
            </a:r>
            <a:r>
              <a:rPr lang="en-US" sz="2800" dirty="0" err="1" smtClean="0"/>
              <a:t>subcamps</a:t>
            </a:r>
            <a:r>
              <a:rPr lang="en-US" sz="2800" dirty="0" smtClean="0"/>
              <a:t> in Poland; </a:t>
            </a:r>
          </a:p>
          <a:p>
            <a:pPr lvl="1"/>
            <a:r>
              <a:rPr lang="en-US" sz="3000" dirty="0" smtClean="0"/>
              <a:t>Buchenwald camp in Germany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862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5643"/>
          </a:xfrm>
        </p:spPr>
        <p:txBody>
          <a:bodyPr/>
          <a:lstStyle/>
          <a:p>
            <a:r>
              <a:rPr lang="en-US" b="1" i="1" dirty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69460"/>
            <a:ext cx="8946541" cy="4392127"/>
          </a:xfrm>
        </p:spPr>
        <p:txBody>
          <a:bodyPr/>
          <a:lstStyle/>
          <a:p>
            <a:r>
              <a:rPr lang="en-US" sz="2800" b="1" dirty="0"/>
              <a:t>Setting = time period</a:t>
            </a:r>
            <a:r>
              <a:rPr lang="en-US" sz="2800" dirty="0"/>
              <a:t>: 1941; Spring 1944-April 11, 1945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Purpose of writing</a:t>
            </a:r>
            <a:r>
              <a:rPr lang="en-US" sz="2800" dirty="0"/>
              <a:t>: to bear witness (</a:t>
            </a:r>
            <a:r>
              <a:rPr lang="en-US" sz="2800" dirty="0" err="1"/>
              <a:t>p.xv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Type of writing (genre): </a:t>
            </a:r>
            <a:r>
              <a:rPr lang="en-US" sz="2800" dirty="0"/>
              <a:t>Memoir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85123"/>
            <a:ext cx="9404723" cy="835755"/>
          </a:xfrm>
        </p:spPr>
        <p:txBody>
          <a:bodyPr/>
          <a:lstStyle/>
          <a:p>
            <a:r>
              <a:rPr lang="en-US" b="1" dirty="0" smtClean="0"/>
              <a:t>Terms to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20878"/>
            <a:ext cx="8946541" cy="513243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Annihilation</a:t>
            </a:r>
            <a:r>
              <a:rPr lang="en-US" sz="2400" dirty="0" smtClean="0"/>
              <a:t>: total destruction; extinction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2400" b="1" u="sng" dirty="0" smtClean="0"/>
              <a:t>Genocide</a:t>
            </a:r>
            <a:r>
              <a:rPr lang="en-US" sz="2400" dirty="0" smtClean="0"/>
              <a:t>: the systematic and planned extermination of an entire national, racial, political, or ethnic group.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/>
              <a:t>t</a:t>
            </a:r>
            <a:r>
              <a:rPr lang="en-US" sz="2400" b="1" u="sng" dirty="0" smtClean="0"/>
              <a:t>he  Holocaust</a:t>
            </a:r>
            <a:r>
              <a:rPr lang="en-US" sz="2400" dirty="0" smtClean="0"/>
              <a:t>: the state-sponsored systematic persecution </a:t>
            </a:r>
            <a:r>
              <a:rPr lang="en-US" sz="2400" smtClean="0"/>
              <a:t>of European </a:t>
            </a:r>
            <a:r>
              <a:rPr lang="en-US" sz="2400" dirty="0" smtClean="0"/>
              <a:t>Jews by Nazi Germany and its collaborators between 1933-1945.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Prejudice</a:t>
            </a:r>
            <a:r>
              <a:rPr lang="en-US" sz="2400" dirty="0" smtClean="0"/>
              <a:t>: an irrational hatred of a person, group, or race based on preconceived opinion or judgment.</a:t>
            </a:r>
          </a:p>
        </p:txBody>
      </p:sp>
    </p:spTree>
    <p:extLst>
      <p:ext uri="{BB962C8B-B14F-4D97-AF65-F5344CB8AC3E}">
        <p14:creationId xmlns:p14="http://schemas.microsoft.com/office/powerpoint/2010/main" val="81092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1065</TotalTime>
  <Words>430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Ion</vt:lpstr>
      <vt:lpstr>English 12</vt:lpstr>
      <vt:lpstr>MLA Formatting Concepts Page Formatting</vt:lpstr>
      <vt:lpstr>Page Formatting</vt:lpstr>
      <vt:lpstr>Citations/Documentation</vt:lpstr>
      <vt:lpstr>Citations/Documentation</vt:lpstr>
      <vt:lpstr>Works Cited Page</vt:lpstr>
      <vt:lpstr>Night</vt:lpstr>
      <vt:lpstr>Night</vt:lpstr>
      <vt:lpstr>Terms to Know</vt:lpstr>
      <vt:lpstr>Character Identification</vt:lpstr>
      <vt:lpstr>Character Identification</vt:lpstr>
      <vt:lpstr>Character Identification</vt:lpstr>
    </vt:vector>
  </TitlesOfParts>
  <Company>Bridgman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12</dc:title>
  <dc:creator>Andrea Countess</dc:creator>
  <cp:lastModifiedBy>Andrea Countess</cp:lastModifiedBy>
  <cp:revision>17</cp:revision>
  <cp:lastPrinted>2015-01-16T14:01:40Z</cp:lastPrinted>
  <dcterms:created xsi:type="dcterms:W3CDTF">2015-01-15T20:55:09Z</dcterms:created>
  <dcterms:modified xsi:type="dcterms:W3CDTF">2015-01-16T16:13:57Z</dcterms:modified>
</cp:coreProperties>
</file>