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28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3C320-B80D-4ADC-AEF2-179E81884372}" type="datetimeFigureOut">
              <a:rPr lang="en-US" smtClean="0"/>
              <a:t>4/23/2014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E62A5A-9C36-44AA-BB7B-8243E1CDC1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3C320-B80D-4ADC-AEF2-179E81884372}" type="datetimeFigureOut">
              <a:rPr lang="en-US" smtClean="0"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E62A5A-9C36-44AA-BB7B-8243E1CDC1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3C320-B80D-4ADC-AEF2-179E81884372}" type="datetimeFigureOut">
              <a:rPr lang="en-US" smtClean="0"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E62A5A-9C36-44AA-BB7B-8243E1CDC1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3C320-B80D-4ADC-AEF2-179E81884372}" type="datetimeFigureOut">
              <a:rPr lang="en-US" smtClean="0"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E62A5A-9C36-44AA-BB7B-8243E1CDC1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3C320-B80D-4ADC-AEF2-179E81884372}" type="datetimeFigureOut">
              <a:rPr lang="en-US" smtClean="0"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E62A5A-9C36-44AA-BB7B-8243E1CDC1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3C320-B80D-4ADC-AEF2-179E81884372}" type="datetimeFigureOut">
              <a:rPr lang="en-US" smtClean="0"/>
              <a:t>4/23/2014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E62A5A-9C36-44AA-BB7B-8243E1CDC1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3C320-B80D-4ADC-AEF2-179E81884372}" type="datetimeFigureOut">
              <a:rPr lang="en-US" smtClean="0"/>
              <a:t>4/23/2014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E62A5A-9C36-44AA-BB7B-8243E1CDC1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3C320-B80D-4ADC-AEF2-179E81884372}" type="datetimeFigureOut">
              <a:rPr lang="en-US" smtClean="0"/>
              <a:t>4/23/2014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E62A5A-9C36-44AA-BB7B-8243E1CDC1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3C320-B80D-4ADC-AEF2-179E81884372}" type="datetimeFigureOut">
              <a:rPr lang="en-US" smtClean="0"/>
              <a:t>4/23/2014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E62A5A-9C36-44AA-BB7B-8243E1CDC1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3C320-B80D-4ADC-AEF2-179E81884372}" type="datetimeFigureOut">
              <a:rPr lang="en-US" smtClean="0"/>
              <a:t>4/23/2014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E62A5A-9C36-44AA-BB7B-8243E1CDC1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0E3C320-B80D-4ADC-AEF2-179E81884372}" type="datetimeFigureOut">
              <a:rPr lang="en-US" smtClean="0"/>
              <a:t>4/23/2014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1E62A5A-9C36-44AA-BB7B-8243E1CDC1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E3C320-B80D-4ADC-AEF2-179E81884372}" type="datetimeFigureOut">
              <a:rPr lang="en-US" smtClean="0"/>
              <a:t>4/23/2014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1E62A5A-9C36-44AA-BB7B-8243E1CDC1F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Unit 7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3399"/>
                </a:solidFill>
              </a:rPr>
              <a:t>The Language of Poetry</a:t>
            </a:r>
            <a:endParaRPr lang="en-US" sz="2800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67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</a:t>
            </a:r>
            <a:r>
              <a:rPr lang="en-US" sz="3200" dirty="0"/>
              <a:t>eview of Imagery and Figurative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b="1" dirty="0" smtClean="0">
                <a:solidFill>
                  <a:srgbClr val="FF3399"/>
                </a:solidFill>
              </a:rPr>
              <a:t>Imagery</a:t>
            </a:r>
            <a:r>
              <a:rPr lang="en-US" sz="4400" dirty="0" smtClean="0"/>
              <a:t> – words or phrases that re-create sensory experiences </a:t>
            </a:r>
          </a:p>
          <a:p>
            <a:r>
              <a:rPr lang="en-US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Figurative Language </a:t>
            </a:r>
            <a:r>
              <a:rPr lang="en-US" sz="4400" dirty="0" smtClean="0"/>
              <a:t>– conveys meanings beyond the literal meanings of words</a:t>
            </a:r>
          </a:p>
          <a:p>
            <a:pPr marL="68580" indent="0" algn="ctr">
              <a:buNone/>
            </a:pPr>
            <a:r>
              <a:rPr lang="en-US" sz="3600" b="1" dirty="0">
                <a:solidFill>
                  <a:srgbClr val="FF3399"/>
                </a:solidFill>
              </a:rPr>
              <a:t>Turn to page </a:t>
            </a:r>
            <a:r>
              <a:rPr lang="en-US" sz="3600" b="1" u="sng" dirty="0">
                <a:solidFill>
                  <a:srgbClr val="FF3399"/>
                </a:solidFill>
              </a:rPr>
              <a:t>692</a:t>
            </a:r>
          </a:p>
          <a:p>
            <a:endParaRPr lang="en-US" sz="4400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590800"/>
            <a:ext cx="1857246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716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924800" cy="1121664"/>
          </a:xfrm>
        </p:spPr>
        <p:txBody>
          <a:bodyPr/>
          <a:lstStyle/>
          <a:p>
            <a:pPr algn="ctr"/>
            <a:r>
              <a:rPr lang="en-US" sz="3200" dirty="0" smtClean="0"/>
              <a:t>Review of Imagery and Figurative Language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848600" cy="5257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3399"/>
                </a:solidFill>
              </a:rPr>
              <a:t>Simile</a:t>
            </a:r>
            <a:r>
              <a:rPr lang="en-US" dirty="0" smtClean="0"/>
              <a:t> – a comparison between two unlike things using the words </a:t>
            </a:r>
            <a:r>
              <a:rPr lang="en-US" i="1" dirty="0" smtClean="0"/>
              <a:t>like</a:t>
            </a:r>
            <a:r>
              <a:rPr lang="en-US" dirty="0" smtClean="0"/>
              <a:t>, </a:t>
            </a:r>
            <a:r>
              <a:rPr lang="en-US" i="1" dirty="0" smtClean="0"/>
              <a:t>as</a:t>
            </a:r>
            <a:r>
              <a:rPr lang="en-US" dirty="0" smtClean="0"/>
              <a:t>, or </a:t>
            </a:r>
            <a:r>
              <a:rPr lang="en-US" b="1" dirty="0" smtClean="0"/>
              <a:t>as if</a:t>
            </a:r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Metaphor</a:t>
            </a:r>
            <a:r>
              <a:rPr lang="en-US" dirty="0" smtClean="0"/>
              <a:t> – a comparison between two unlike things but without the words </a:t>
            </a:r>
            <a:r>
              <a:rPr lang="en-US" i="1" dirty="0" smtClean="0"/>
              <a:t>like</a:t>
            </a:r>
            <a:r>
              <a:rPr lang="en-US" dirty="0" smtClean="0"/>
              <a:t> or </a:t>
            </a:r>
            <a:r>
              <a:rPr lang="en-US" i="1" dirty="0" smtClean="0"/>
              <a:t>as</a:t>
            </a:r>
          </a:p>
          <a:p>
            <a:r>
              <a:rPr lang="en-US" b="1" dirty="0" smtClean="0">
                <a:solidFill>
                  <a:srgbClr val="FF3399"/>
                </a:solidFill>
              </a:rPr>
              <a:t>Personification</a:t>
            </a:r>
            <a:r>
              <a:rPr lang="en-US" i="1" dirty="0" smtClean="0"/>
              <a:t> – </a:t>
            </a:r>
            <a:r>
              <a:rPr lang="en-US" dirty="0" smtClean="0"/>
              <a:t>a description of an object, an animal, a place, or an idea in human terms</a:t>
            </a:r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Hyperbole</a:t>
            </a:r>
            <a:r>
              <a:rPr lang="en-US" dirty="0" smtClean="0"/>
              <a:t> – an exaggeration for emphasis or humorous </a:t>
            </a:r>
            <a:r>
              <a:rPr lang="en-US" dirty="0" smtClean="0"/>
              <a:t>effect</a:t>
            </a:r>
          </a:p>
          <a:p>
            <a:pPr marL="68580" indent="0">
              <a:buNone/>
            </a:pPr>
            <a:r>
              <a:rPr lang="en-US" sz="3200" b="1" dirty="0" smtClean="0">
                <a:solidFill>
                  <a:srgbClr val="FF3399"/>
                </a:solidFill>
              </a:rPr>
              <a:t>           </a:t>
            </a:r>
          </a:p>
          <a:p>
            <a:pPr marL="68580" indent="0">
              <a:buNone/>
            </a:pPr>
            <a:r>
              <a:rPr lang="en-US" sz="3200" b="1" dirty="0">
                <a:solidFill>
                  <a:srgbClr val="FF3399"/>
                </a:solidFill>
              </a:rPr>
              <a:t> </a:t>
            </a:r>
            <a:r>
              <a:rPr lang="en-US" sz="3200" b="1" dirty="0" smtClean="0">
                <a:solidFill>
                  <a:srgbClr val="FF3399"/>
                </a:solidFill>
              </a:rPr>
              <a:t>            Turn </a:t>
            </a:r>
            <a:r>
              <a:rPr lang="en-US" sz="3200" b="1" dirty="0">
                <a:solidFill>
                  <a:srgbClr val="FF3399"/>
                </a:solidFill>
              </a:rPr>
              <a:t>to </a:t>
            </a:r>
            <a:r>
              <a:rPr lang="en-US" sz="3200" b="1">
                <a:solidFill>
                  <a:srgbClr val="FF3399"/>
                </a:solidFill>
              </a:rPr>
              <a:t>page </a:t>
            </a:r>
            <a:r>
              <a:rPr lang="en-US" sz="3200" b="1" u="sng" smtClean="0">
                <a:solidFill>
                  <a:srgbClr val="FF3399"/>
                </a:solidFill>
              </a:rPr>
              <a:t>694</a:t>
            </a:r>
            <a:endParaRPr lang="en-US" sz="3200" b="1" u="sng" dirty="0">
              <a:solidFill>
                <a:srgbClr val="FF3399"/>
              </a:solidFill>
            </a:endParaRPr>
          </a:p>
          <a:p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779923"/>
            <a:ext cx="2774340" cy="2078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4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Language of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720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3200" dirty="0" smtClean="0"/>
              <a:t>Emily Dickinson once wrote, </a:t>
            </a:r>
            <a:r>
              <a:rPr lang="en-US" sz="3200" b="1" dirty="0" smtClean="0">
                <a:solidFill>
                  <a:srgbClr val="FF3399"/>
                </a:solidFill>
              </a:rPr>
              <a:t>“If I feel physically as if the top of my head were taken off, I know that is poetry.”</a:t>
            </a:r>
            <a:endParaRPr lang="en-US" sz="3200" dirty="0"/>
          </a:p>
          <a:p>
            <a:r>
              <a:rPr lang="en-US" sz="3200" dirty="0" smtClean="0"/>
              <a:t>A good poem can make readers look at the world in a new way.</a:t>
            </a:r>
          </a:p>
          <a:p>
            <a:r>
              <a:rPr lang="en-US" sz="3200" dirty="0" smtClean="0"/>
              <a:t>Read a poem closely, and you will see how it has been carefully crafted to impact you.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257800"/>
            <a:ext cx="3419475" cy="1514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24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914400"/>
          </a:xfrm>
        </p:spPr>
        <p:txBody>
          <a:bodyPr/>
          <a:lstStyle/>
          <a:p>
            <a:pPr algn="r"/>
            <a:r>
              <a:rPr lang="en-US" sz="4400" dirty="0" smtClean="0"/>
              <a:t>Key Terms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800"/>
            <a:ext cx="7772400" cy="4572000"/>
          </a:xfrm>
        </p:spPr>
        <p:txBody>
          <a:bodyPr/>
          <a:lstStyle/>
          <a:p>
            <a:r>
              <a:rPr lang="en-US" sz="3600" dirty="0" smtClean="0"/>
              <a:t>A poem’s structure is known as its </a:t>
            </a:r>
            <a:r>
              <a:rPr lang="en-US" sz="3600" b="1" u="sng" dirty="0" smtClean="0"/>
              <a:t>form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All poems are made up of a series of </a:t>
            </a:r>
            <a:r>
              <a:rPr lang="en-US" sz="3600" b="1" u="sng" dirty="0" smtClean="0"/>
              <a:t>lines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The lines of many poems are grouped together in </a:t>
            </a:r>
            <a:r>
              <a:rPr lang="en-US" sz="3600" b="1" u="sng" dirty="0" smtClean="0"/>
              <a:t>stanzas</a:t>
            </a:r>
            <a:r>
              <a:rPr lang="en-US" sz="3600" dirty="0" smtClean="0"/>
              <a:t>.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228700"/>
            <a:ext cx="2667000" cy="1456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6876"/>
            <a:ext cx="3200400" cy="2083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452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category of poetry that </a:t>
            </a:r>
            <a:r>
              <a:rPr lang="en-US" sz="4000" dirty="0" smtClean="0"/>
              <a:t>follows </a:t>
            </a:r>
            <a:r>
              <a:rPr lang="en-US" sz="4000" dirty="0" smtClean="0"/>
              <a:t>fixed rules is called </a:t>
            </a:r>
            <a:r>
              <a:rPr lang="en-US" sz="4000" b="1" u="sng" dirty="0" smtClean="0"/>
              <a:t>Traditional</a:t>
            </a:r>
            <a:r>
              <a:rPr lang="en-US" sz="4000" b="1" dirty="0" smtClean="0"/>
              <a:t>.</a:t>
            </a:r>
          </a:p>
          <a:p>
            <a:r>
              <a:rPr lang="en-US" sz="4000" dirty="0" smtClean="0"/>
              <a:t>The category of poetry that does not follow set rules is called </a:t>
            </a:r>
            <a:r>
              <a:rPr lang="en-US" sz="4000" b="1" u="sng" dirty="0" smtClean="0"/>
              <a:t>Organic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012597"/>
            <a:ext cx="3352800" cy="1072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64378"/>
            <a:ext cx="3048000" cy="2428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91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Traditional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7760"/>
          </a:xfrm>
        </p:spPr>
        <p:txBody>
          <a:bodyPr/>
          <a:lstStyle/>
          <a:p>
            <a:r>
              <a:rPr lang="en-US" sz="4400" dirty="0" smtClean="0"/>
              <a:t>A. Characteristics</a:t>
            </a:r>
          </a:p>
          <a:p>
            <a:pPr marL="454914" lvl="1" indent="0">
              <a:buNone/>
            </a:pPr>
            <a:r>
              <a:rPr lang="en-US" sz="4400" dirty="0" smtClean="0"/>
              <a:t>	1. </a:t>
            </a:r>
            <a:r>
              <a:rPr lang="en-US" sz="4400" b="1" u="sng" dirty="0"/>
              <a:t>F</a:t>
            </a:r>
            <a:r>
              <a:rPr lang="en-US" sz="4400" b="1" u="sng" dirty="0" smtClean="0"/>
              <a:t>ollows fixed rules, such </a:t>
            </a:r>
            <a:r>
              <a:rPr lang="en-US" sz="4400" b="1" dirty="0" smtClean="0"/>
              <a:t>		</a:t>
            </a:r>
            <a:r>
              <a:rPr lang="en-US" sz="4400" b="1" u="sng" dirty="0" smtClean="0"/>
              <a:t>as a specified number</a:t>
            </a:r>
            <a:r>
              <a:rPr lang="en-US" sz="4400" b="1" dirty="0" smtClean="0"/>
              <a:t> 			</a:t>
            </a:r>
            <a:r>
              <a:rPr lang="en-US" sz="4400" b="1" u="sng" dirty="0" smtClean="0"/>
              <a:t>of lines</a:t>
            </a:r>
          </a:p>
          <a:p>
            <a:pPr marL="454914" lvl="1" indent="0">
              <a:buNone/>
            </a:pPr>
            <a:r>
              <a:rPr lang="en-US" sz="4400" dirty="0" smtClean="0"/>
              <a:t>	2. Has regular rhythm and 			rhyme</a:t>
            </a:r>
            <a:endParaRPr lang="en-US" sz="4400" dirty="0"/>
          </a:p>
          <a:p>
            <a:pPr marL="454914" lvl="1" indent="0">
              <a:buNone/>
            </a:pP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181600"/>
            <a:ext cx="1981200" cy="153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435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Poetry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924800" cy="5136360"/>
          </a:xfrm>
        </p:spPr>
        <p:txBody>
          <a:bodyPr>
            <a:normAutofit/>
          </a:bodyPr>
          <a:lstStyle/>
          <a:p>
            <a:pPr marL="454914" lvl="1" indent="0">
              <a:buNone/>
            </a:pPr>
            <a:r>
              <a:rPr lang="en-US" sz="4000" dirty="0"/>
              <a:t>B. Forms of Traditional Poetry</a:t>
            </a:r>
          </a:p>
          <a:p>
            <a:pPr marL="454914" lvl="1" indent="0">
              <a:buNone/>
            </a:pPr>
            <a:r>
              <a:rPr lang="en-US" sz="4000" dirty="0"/>
              <a:t>	1. </a:t>
            </a:r>
            <a:r>
              <a:rPr lang="en-US" sz="4000" b="1" u="sng" dirty="0"/>
              <a:t>sonnet</a:t>
            </a:r>
          </a:p>
          <a:p>
            <a:pPr marL="454914" lvl="1" indent="0">
              <a:buNone/>
            </a:pPr>
            <a:r>
              <a:rPr lang="en-US" sz="4000" dirty="0"/>
              <a:t>	2. </a:t>
            </a:r>
            <a:r>
              <a:rPr lang="en-US" sz="4000" b="1" u="sng" dirty="0" smtClean="0"/>
              <a:t>ode</a:t>
            </a:r>
          </a:p>
          <a:p>
            <a:pPr marL="454914" lvl="1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3. haiku</a:t>
            </a:r>
          </a:p>
          <a:p>
            <a:pPr marL="454914" lvl="1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4. </a:t>
            </a:r>
            <a:r>
              <a:rPr lang="en-US" sz="4000" b="1" u="sng" dirty="0" smtClean="0"/>
              <a:t>limerick</a:t>
            </a:r>
          </a:p>
          <a:p>
            <a:pPr marL="454914" lvl="1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5. </a:t>
            </a:r>
            <a:r>
              <a:rPr lang="en-US" sz="4000" b="1" u="sng" dirty="0" smtClean="0"/>
              <a:t>ballad</a:t>
            </a:r>
          </a:p>
          <a:p>
            <a:pPr marL="454914" lvl="1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6. </a:t>
            </a:r>
            <a:r>
              <a:rPr lang="en-US" sz="4000" b="1" u="sng" dirty="0" smtClean="0"/>
              <a:t>epic</a:t>
            </a:r>
            <a:endParaRPr lang="en-US" sz="4000" b="1" u="sng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308" y="2362200"/>
            <a:ext cx="2700169" cy="421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251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6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Organic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924800" cy="5212560"/>
          </a:xfrm>
        </p:spPr>
        <p:txBody>
          <a:bodyPr/>
          <a:lstStyle/>
          <a:p>
            <a:pPr marL="68580" indent="0">
              <a:buNone/>
            </a:pPr>
            <a:r>
              <a:rPr lang="en-US" sz="3200" dirty="0" smtClean="0"/>
              <a:t>A. Characteristics</a:t>
            </a:r>
          </a:p>
          <a:p>
            <a:pPr marL="454914" lvl="1" indent="0">
              <a:buNone/>
            </a:pPr>
            <a:r>
              <a:rPr lang="en-US" sz="3200" dirty="0" smtClean="0"/>
              <a:t>	1. irregular rhythm; may not have rhyme</a:t>
            </a:r>
          </a:p>
          <a:p>
            <a:pPr marL="68580" lvl="1" indent="0">
              <a:spcBef>
                <a:spcPts val="700"/>
              </a:spcBef>
              <a:buClr>
                <a:schemeClr val="tx2"/>
              </a:buClr>
              <a:buSzPct val="95000"/>
              <a:buNone/>
            </a:pPr>
            <a:r>
              <a:rPr lang="en-US" sz="3200" dirty="0"/>
              <a:t>	</a:t>
            </a:r>
            <a:r>
              <a:rPr lang="en-US" sz="3200" dirty="0" smtClean="0"/>
              <a:t>2. </a:t>
            </a:r>
            <a:r>
              <a:rPr lang="en-US" sz="3200" b="1" u="sng" dirty="0" smtClean="0"/>
              <a:t>may use unconventional spelling</a:t>
            </a:r>
            <a:r>
              <a:rPr lang="en-US" sz="3200" b="1" dirty="0" smtClean="0"/>
              <a:t>, 			</a:t>
            </a:r>
            <a:r>
              <a:rPr lang="en-US" sz="3200" b="1" u="sng" dirty="0" smtClean="0"/>
              <a:t>punctuation, and grammar</a:t>
            </a:r>
          </a:p>
          <a:p>
            <a:pPr marL="68580" lvl="1" indent="0">
              <a:spcBef>
                <a:spcPts val="700"/>
              </a:spcBef>
              <a:buClr>
                <a:schemeClr val="tx2"/>
              </a:buClr>
              <a:buSzPct val="95000"/>
              <a:buNone/>
            </a:pPr>
            <a:r>
              <a:rPr lang="en-US" sz="3200" dirty="0" smtClean="0"/>
              <a:t>B</a:t>
            </a:r>
            <a:r>
              <a:rPr lang="en-US" sz="3200" dirty="0"/>
              <a:t>. Forms of Organic Poetry</a:t>
            </a:r>
          </a:p>
          <a:p>
            <a:pPr marL="324612" lvl="2" indent="0">
              <a:spcBef>
                <a:spcPts val="700"/>
              </a:spcBef>
              <a:buClr>
                <a:schemeClr val="tx2"/>
              </a:buClr>
              <a:buSzPct val="95000"/>
              <a:buNone/>
            </a:pPr>
            <a:r>
              <a:rPr lang="en-US" sz="3200" dirty="0"/>
              <a:t>	1. free verse</a:t>
            </a:r>
          </a:p>
          <a:p>
            <a:pPr marL="324612" lvl="2" indent="0">
              <a:spcBef>
                <a:spcPts val="700"/>
              </a:spcBef>
              <a:buClr>
                <a:schemeClr val="tx2"/>
              </a:buClr>
              <a:buSzPct val="95000"/>
              <a:buNone/>
            </a:pPr>
            <a:r>
              <a:rPr lang="en-US" sz="3200" dirty="0"/>
              <a:t>	2. concrete poetry</a:t>
            </a:r>
          </a:p>
          <a:p>
            <a:pPr marL="454914" lvl="1" indent="0">
              <a:buNone/>
            </a:pPr>
            <a:endParaRPr lang="en-US" b="1" u="sng" dirty="0" smtClean="0"/>
          </a:p>
          <a:p>
            <a:pPr marL="454914" lvl="1" indent="0">
              <a:buNone/>
            </a:pPr>
            <a:r>
              <a:rPr lang="en-US" b="1" dirty="0" smtClean="0">
                <a:solidFill>
                  <a:srgbClr val="FF3399"/>
                </a:solidFill>
              </a:rPr>
              <a:t>            </a:t>
            </a:r>
            <a:r>
              <a:rPr lang="en-US" sz="3200" b="1" dirty="0" smtClean="0">
                <a:solidFill>
                  <a:srgbClr val="FF3399"/>
                </a:solidFill>
              </a:rPr>
              <a:t>Turn </a:t>
            </a:r>
            <a:r>
              <a:rPr lang="en-US" sz="3200" b="1" dirty="0">
                <a:solidFill>
                  <a:srgbClr val="FF3399"/>
                </a:solidFill>
              </a:rPr>
              <a:t>to page </a:t>
            </a:r>
            <a:r>
              <a:rPr lang="en-US" sz="3200" b="1" u="sng" dirty="0" smtClean="0">
                <a:solidFill>
                  <a:srgbClr val="FF3399"/>
                </a:solidFill>
              </a:rPr>
              <a:t>689</a:t>
            </a:r>
            <a:endParaRPr lang="en-US" sz="3200" b="1" u="sng" dirty="0">
              <a:solidFill>
                <a:srgbClr val="FF3399"/>
              </a:solidFill>
            </a:endParaRPr>
          </a:p>
          <a:p>
            <a:pPr marL="454914" lvl="1" indent="0">
              <a:buNone/>
            </a:pPr>
            <a:endParaRPr lang="en-US" b="1" u="sng" dirty="0" smtClean="0"/>
          </a:p>
          <a:p>
            <a:pPr marL="454914" lvl="1" indent="0">
              <a:buNone/>
            </a:pPr>
            <a:endParaRPr lang="en-US" b="1" u="sng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05200"/>
            <a:ext cx="2514600" cy="3209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682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Poetic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572000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1</a:t>
            </a:r>
            <a:r>
              <a:rPr lang="en-US" sz="3200" dirty="0" smtClean="0"/>
              <a:t>. </a:t>
            </a:r>
            <a:r>
              <a:rPr lang="en-US" sz="3200" b="1" u="sng" dirty="0" smtClean="0"/>
              <a:t>Rhythm</a:t>
            </a:r>
            <a:r>
              <a:rPr lang="en-US" sz="3200" dirty="0" smtClean="0"/>
              <a:t> – the pattern of stressed and 	unstressed syllables in each line of 	poetry</a:t>
            </a:r>
          </a:p>
          <a:p>
            <a:pPr marL="68580" indent="0">
              <a:buNone/>
            </a:pPr>
            <a:r>
              <a:rPr lang="en-US" sz="3200" dirty="0" smtClean="0"/>
              <a:t>2. Meter – </a:t>
            </a:r>
            <a:r>
              <a:rPr lang="en-US" sz="3200" b="1" u="sng" dirty="0" smtClean="0"/>
              <a:t>regular pattern of rhythm</a:t>
            </a:r>
          </a:p>
          <a:p>
            <a:pPr marL="68580" indent="0">
              <a:buNone/>
            </a:pPr>
            <a:r>
              <a:rPr lang="en-US" sz="3200" dirty="0" smtClean="0"/>
              <a:t>3. </a:t>
            </a:r>
            <a:r>
              <a:rPr lang="en-US" sz="3200" b="1" u="sng" dirty="0" smtClean="0"/>
              <a:t>Scanning</a:t>
            </a:r>
            <a:r>
              <a:rPr lang="en-US" sz="3200" dirty="0" smtClean="0"/>
              <a:t> – marking the meter of the 			        poem</a:t>
            </a:r>
          </a:p>
          <a:p>
            <a:pPr marL="68580" indent="0">
              <a:buNone/>
            </a:pPr>
            <a:r>
              <a:rPr lang="en-US" sz="3200" dirty="0" smtClean="0"/>
              <a:t>4. Rhyme scheme – </a:t>
            </a:r>
            <a:r>
              <a:rPr lang="en-US" sz="3200" b="1" u="sng" dirty="0" smtClean="0"/>
              <a:t>a regular pattern of</a:t>
            </a:r>
            <a:r>
              <a:rPr lang="en-US" sz="3200" b="1" dirty="0" smtClean="0"/>
              <a:t> 					</a:t>
            </a:r>
            <a:r>
              <a:rPr lang="en-US" sz="3200" b="1" u="sng" dirty="0" smtClean="0"/>
              <a:t>rhyme</a:t>
            </a:r>
            <a:endParaRPr lang="en-US" sz="3200" b="1" u="sng" dirty="0"/>
          </a:p>
        </p:txBody>
      </p:sp>
      <p:sp>
        <p:nvSpPr>
          <p:cNvPr id="4" name="5-Point Star 3"/>
          <p:cNvSpPr/>
          <p:nvPr/>
        </p:nvSpPr>
        <p:spPr>
          <a:xfrm>
            <a:off x="7192108" y="152400"/>
            <a:ext cx="1371600" cy="120747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1219200" y="5334000"/>
            <a:ext cx="1295400" cy="13012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74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914400"/>
          </a:xfrm>
        </p:spPr>
        <p:txBody>
          <a:bodyPr/>
          <a:lstStyle/>
          <a:p>
            <a:r>
              <a:rPr lang="en-US" dirty="0"/>
              <a:t>Poetic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01000" cy="525780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smtClean="0"/>
              <a:t>5. Repetition – </a:t>
            </a:r>
            <a:r>
              <a:rPr lang="en-US" b="1" u="sng" dirty="0" smtClean="0"/>
              <a:t>a sound, word, phrase, or line	</a:t>
            </a:r>
            <a:r>
              <a:rPr lang="en-US" b="1" dirty="0" smtClean="0"/>
              <a:t>	 </a:t>
            </a:r>
            <a:r>
              <a:rPr lang="en-US" b="1" u="sng" dirty="0" smtClean="0"/>
              <a:t>that is repeated for emphasis and unity</a:t>
            </a:r>
          </a:p>
          <a:p>
            <a:pPr marL="68580" indent="0">
              <a:buNone/>
            </a:pPr>
            <a:r>
              <a:rPr lang="en-US" dirty="0" smtClean="0"/>
              <a:t>6. </a:t>
            </a:r>
            <a:r>
              <a:rPr lang="en-US" b="1" u="sng" dirty="0" smtClean="0"/>
              <a:t>Assonance</a:t>
            </a:r>
            <a:r>
              <a:rPr lang="en-US" dirty="0" smtClean="0"/>
              <a:t> – repetition of vowel sounds in 	words that don’t end with the same 	consonant</a:t>
            </a:r>
          </a:p>
          <a:p>
            <a:pPr marL="68580" indent="0">
              <a:buNone/>
            </a:pPr>
            <a:r>
              <a:rPr lang="en-US" dirty="0" smtClean="0"/>
              <a:t>7. </a:t>
            </a:r>
            <a:r>
              <a:rPr lang="en-US" b="1" u="sng" dirty="0" smtClean="0"/>
              <a:t>Alliteration</a:t>
            </a:r>
            <a:r>
              <a:rPr lang="en-US" dirty="0" smtClean="0"/>
              <a:t> – the repetition of </a:t>
            </a:r>
            <a:r>
              <a:rPr lang="en-US" b="1" u="sng" dirty="0" smtClean="0"/>
              <a:t>consonant</a:t>
            </a:r>
            <a:r>
              <a:rPr lang="en-US" dirty="0" smtClean="0"/>
              <a:t>    </a:t>
            </a:r>
          </a:p>
          <a:p>
            <a:pPr marL="68580" indent="0">
              <a:buNone/>
            </a:pPr>
            <a:r>
              <a:rPr lang="en-US" dirty="0" smtClean="0"/>
              <a:t>           </a:t>
            </a:r>
            <a:r>
              <a:rPr lang="en-US" b="1" u="sng" dirty="0" smtClean="0"/>
              <a:t>sounds</a:t>
            </a:r>
            <a:r>
              <a:rPr lang="en-US" dirty="0" smtClean="0"/>
              <a:t> </a:t>
            </a:r>
            <a:r>
              <a:rPr lang="en-US" dirty="0" smtClean="0"/>
              <a:t>at </a:t>
            </a:r>
            <a:r>
              <a:rPr lang="en-US" dirty="0" smtClean="0"/>
              <a:t>the beginnings </a:t>
            </a:r>
            <a:r>
              <a:rPr lang="en-US" dirty="0" smtClean="0"/>
              <a:t>of words</a:t>
            </a:r>
          </a:p>
          <a:p>
            <a:pPr marL="68580" indent="0">
              <a:buNone/>
            </a:pPr>
            <a:r>
              <a:rPr lang="en-US" dirty="0" smtClean="0"/>
              <a:t>8. Consonance – </a:t>
            </a:r>
            <a:r>
              <a:rPr lang="en-US" b="1" u="sng" dirty="0" smtClean="0"/>
              <a:t>the repetition of consonant </a:t>
            </a:r>
            <a:r>
              <a:rPr lang="en-US" dirty="0" smtClean="0"/>
              <a:t>	</a:t>
            </a:r>
            <a:r>
              <a:rPr lang="en-US" b="1" u="sng" dirty="0" smtClean="0"/>
              <a:t>sounds within and at the ends of words</a:t>
            </a:r>
          </a:p>
          <a:p>
            <a:pPr marL="68580" indent="0">
              <a:buNone/>
            </a:pPr>
            <a:endParaRPr lang="en-US" sz="800" b="1" u="sng" dirty="0" smtClean="0"/>
          </a:p>
          <a:p>
            <a:pPr marL="68580" indent="0" algn="ctr">
              <a:buNone/>
            </a:pPr>
            <a:r>
              <a:rPr lang="en-US" b="1" dirty="0" smtClean="0">
                <a:solidFill>
                  <a:srgbClr val="FF3399"/>
                </a:solidFill>
              </a:rPr>
              <a:t>Turn to page </a:t>
            </a:r>
            <a:r>
              <a:rPr lang="en-US" b="1" u="sng" dirty="0" smtClean="0">
                <a:solidFill>
                  <a:srgbClr val="FF3399"/>
                </a:solidFill>
              </a:rPr>
              <a:t>690</a:t>
            </a:r>
            <a:endParaRPr lang="en-US" b="1" u="sng" dirty="0">
              <a:solidFill>
                <a:srgbClr val="FF3399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5146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22681"/>
            <a:ext cx="1828800" cy="1200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622681"/>
            <a:ext cx="1689588" cy="1053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587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3685</TotalTime>
  <Words>284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Unit 7</vt:lpstr>
      <vt:lpstr>The Language of Poetry</vt:lpstr>
      <vt:lpstr>Key Terms</vt:lpstr>
      <vt:lpstr>Key Terms</vt:lpstr>
      <vt:lpstr>I. Traditional Poetry</vt:lpstr>
      <vt:lpstr>Traditional Poetry</vt:lpstr>
      <vt:lpstr>II. Organic Poetry</vt:lpstr>
      <vt:lpstr>Poetic Elements</vt:lpstr>
      <vt:lpstr>Poetic Elements</vt:lpstr>
      <vt:lpstr>Review of Imagery and Figurative Language</vt:lpstr>
      <vt:lpstr>Review of Imagery and Figurative Language</vt:lpstr>
    </vt:vector>
  </TitlesOfParts>
  <Company>BPS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</dc:title>
  <dc:creator>user</dc:creator>
  <cp:lastModifiedBy>user</cp:lastModifiedBy>
  <cp:revision>21</cp:revision>
  <dcterms:created xsi:type="dcterms:W3CDTF">2013-04-18T22:09:20Z</dcterms:created>
  <dcterms:modified xsi:type="dcterms:W3CDTF">2014-04-23T13:18:28Z</dcterms:modified>
</cp:coreProperties>
</file>