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134-78FD-43C5-9BDF-3C2E4898816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03BA-A69C-4C8F-A8D4-5B3FB60A5C5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134-78FD-43C5-9BDF-3C2E4898816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03BA-A69C-4C8F-A8D4-5B3FB60A5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134-78FD-43C5-9BDF-3C2E4898816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03BA-A69C-4C8F-A8D4-5B3FB60A5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134-78FD-43C5-9BDF-3C2E4898816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03BA-A69C-4C8F-A8D4-5B3FB60A5C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134-78FD-43C5-9BDF-3C2E4898816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03BA-A69C-4C8F-A8D4-5B3FB60A5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134-78FD-43C5-9BDF-3C2E4898816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03BA-A69C-4C8F-A8D4-5B3FB60A5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134-78FD-43C5-9BDF-3C2E4898816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03BA-A69C-4C8F-A8D4-5B3FB60A5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134-78FD-43C5-9BDF-3C2E4898816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03BA-A69C-4C8F-A8D4-5B3FB60A5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134-78FD-43C5-9BDF-3C2E4898816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03BA-A69C-4C8F-A8D4-5B3FB60A5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134-78FD-43C5-9BDF-3C2E4898816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03BA-A69C-4C8F-A8D4-5B3FB60A5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134-78FD-43C5-9BDF-3C2E4898816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03BA-A69C-4C8F-A8D4-5B3FB60A5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B4F9134-78FD-43C5-9BDF-3C2E4898816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67A03BA-A69C-4C8F-A8D4-5B3FB60A5C5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dirty="0"/>
              <a:t>Chapters 8-11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/>
              <a:t>Things We Know About </a:t>
            </a:r>
            <a:r>
              <a:rPr lang="en-US" sz="4000" b="1" dirty="0" smtClean="0"/>
              <a:t>Holden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83202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/>
          <a:lstStyle/>
          <a:p>
            <a:r>
              <a:rPr lang="en-US" b="1" u="sng" dirty="0"/>
              <a:t>Ch. 15-17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7924800" cy="4572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900" dirty="0"/>
              <a:t>Catcher song (Title) (115</a:t>
            </a:r>
            <a:r>
              <a:rPr lang="en-US" sz="3900" dirty="0" smtClean="0"/>
              <a:t>)</a:t>
            </a:r>
            <a:endParaRPr lang="en-US" sz="3900" dirty="0"/>
          </a:p>
          <a:p>
            <a:pPr lvl="0"/>
            <a:r>
              <a:rPr lang="en-US" sz="3900" dirty="0"/>
              <a:t>People’s behavior depresses him- people walking to the movies. (116</a:t>
            </a:r>
            <a:r>
              <a:rPr lang="en-US" sz="3900" dirty="0" smtClean="0"/>
              <a:t>)</a:t>
            </a:r>
            <a:endParaRPr lang="en-US" sz="3900" dirty="0"/>
          </a:p>
          <a:p>
            <a:pPr lvl="0"/>
            <a:r>
              <a:rPr lang="en-US" sz="3900" dirty="0"/>
              <a:t>He hates actors. (117</a:t>
            </a:r>
            <a:r>
              <a:rPr lang="en-US" sz="3900" dirty="0" smtClean="0"/>
              <a:t>)</a:t>
            </a:r>
            <a:endParaRPr lang="en-US" sz="3900" dirty="0"/>
          </a:p>
          <a:p>
            <a:pPr lvl="0"/>
            <a:r>
              <a:rPr lang="en-US" sz="3900" dirty="0"/>
              <a:t>His museum memories make him happy. (120</a:t>
            </a:r>
            <a:r>
              <a:rPr lang="en-US" sz="3900" dirty="0" smtClean="0"/>
              <a:t>)</a:t>
            </a:r>
            <a:endParaRPr lang="en-US" sz="3900" dirty="0"/>
          </a:p>
          <a:p>
            <a:pPr lvl="0"/>
            <a:r>
              <a:rPr lang="en-US" sz="3900" dirty="0"/>
              <a:t>He likes things to stay the same– ex: The museum </a:t>
            </a:r>
            <a:r>
              <a:rPr lang="en-US" sz="3900" dirty="0" smtClean="0"/>
              <a:t>never </a:t>
            </a:r>
            <a:r>
              <a:rPr lang="en-US" sz="3900" dirty="0"/>
              <a:t>changes. (121)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6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15962"/>
          </a:xfrm>
        </p:spPr>
        <p:txBody>
          <a:bodyPr/>
          <a:lstStyle/>
          <a:p>
            <a:r>
              <a:rPr lang="en-US" b="1" u="sng" dirty="0"/>
              <a:t>Ch. 15-17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7924800" cy="48006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4200" dirty="0"/>
              <a:t>I’m crazy. (124) I’m madman. (134</a:t>
            </a:r>
            <a:r>
              <a:rPr lang="en-US" sz="4200" dirty="0" smtClean="0"/>
              <a:t>)</a:t>
            </a:r>
            <a:endParaRPr lang="en-US" sz="4200" dirty="0"/>
          </a:p>
          <a:p>
            <a:pPr lvl="0"/>
            <a:r>
              <a:rPr lang="en-US" sz="4200" dirty="0"/>
              <a:t>Phonies (126-127</a:t>
            </a:r>
            <a:r>
              <a:rPr lang="en-US" sz="4200" dirty="0" smtClean="0"/>
              <a:t>)</a:t>
            </a:r>
            <a:endParaRPr lang="en-US" sz="4200" dirty="0"/>
          </a:p>
          <a:p>
            <a:pPr lvl="0"/>
            <a:r>
              <a:rPr lang="en-US" sz="4200" dirty="0"/>
              <a:t>He plays with matches when he is in a certain </a:t>
            </a:r>
            <a:r>
              <a:rPr lang="en-US" sz="4200" dirty="0" smtClean="0"/>
              <a:t>mood</a:t>
            </a:r>
            <a:r>
              <a:rPr lang="en-US" sz="4200" dirty="0"/>
              <a:t>.   What mood? (129)  </a:t>
            </a:r>
          </a:p>
          <a:p>
            <a:pPr lvl="0"/>
            <a:r>
              <a:rPr lang="en-US" sz="4200" dirty="0"/>
              <a:t>Depressed. (133) </a:t>
            </a:r>
          </a:p>
          <a:p>
            <a:pPr lvl="0"/>
            <a:r>
              <a:rPr lang="en-US" sz="4200" dirty="0"/>
              <a:t>Love for Sally. (125)</a:t>
            </a:r>
          </a:p>
          <a:p>
            <a:r>
              <a:rPr lang="en-US" sz="4200" dirty="0"/>
              <a:t>(Plan) He means things when he says them but </a:t>
            </a:r>
            <a:r>
              <a:rPr lang="en-US" sz="4200" dirty="0" smtClean="0"/>
              <a:t>not </a:t>
            </a:r>
            <a:r>
              <a:rPr lang="en-US" sz="4200" dirty="0"/>
              <a:t>after. (134)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3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dirty="0"/>
              <a:t>Chapters</a:t>
            </a:r>
            <a:r>
              <a:rPr lang="en-US" sz="1800" b="1" dirty="0"/>
              <a:t> </a:t>
            </a:r>
            <a:r>
              <a:rPr lang="en-US" sz="4000" b="1" dirty="0" smtClean="0"/>
              <a:t>18-20</a:t>
            </a:r>
            <a:endParaRPr lang="en-US" sz="4000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/>
              <a:t>Things We Know About Holden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7767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Ch. 18-20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/>
              <a:t>Carl Luce tells him:</a:t>
            </a:r>
          </a:p>
          <a:p>
            <a:pPr lvl="2"/>
            <a:r>
              <a:rPr lang="en-US" sz="3200" dirty="0"/>
              <a:t>Grow </a:t>
            </a:r>
            <a:r>
              <a:rPr lang="en-US" sz="3200" dirty="0" smtClean="0"/>
              <a:t>up (146)</a:t>
            </a:r>
            <a:endParaRPr lang="en-US" sz="3200" dirty="0"/>
          </a:p>
          <a:p>
            <a:pPr lvl="2"/>
            <a:r>
              <a:rPr lang="en-US" sz="3200" dirty="0"/>
              <a:t>His mind is </a:t>
            </a:r>
            <a:r>
              <a:rPr lang="en-US" sz="3200" dirty="0" smtClean="0"/>
              <a:t>immature (147)</a:t>
            </a:r>
            <a:endParaRPr lang="en-US" sz="3200" dirty="0"/>
          </a:p>
          <a:p>
            <a:pPr lvl="2"/>
            <a:r>
              <a:rPr lang="en-US" sz="3200" dirty="0"/>
              <a:t>He should be </a:t>
            </a:r>
            <a:r>
              <a:rPr lang="en-US" sz="3200" dirty="0" smtClean="0"/>
              <a:t>psychoanalyzed (148)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5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Ch. 18-20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sz="3600" dirty="0"/>
              <a:t>“I’m lonesome as hell.” (149)</a:t>
            </a:r>
          </a:p>
          <a:p>
            <a:pPr lvl="0"/>
            <a:r>
              <a:rPr lang="en-US" sz="3600" dirty="0" smtClean="0"/>
              <a:t>Lonesome </a:t>
            </a:r>
            <a:r>
              <a:rPr lang="en-US" sz="3600" dirty="0"/>
              <a:t>and depressed. (151)</a:t>
            </a:r>
          </a:p>
          <a:p>
            <a:pPr lvl="0"/>
            <a:r>
              <a:rPr lang="en-US" sz="3600" dirty="0" smtClean="0"/>
              <a:t>He </a:t>
            </a:r>
            <a:r>
              <a:rPr lang="en-US" sz="3600" dirty="0"/>
              <a:t>was not at Allie’s funeral because he was in the hospital. (155)</a:t>
            </a:r>
          </a:p>
          <a:p>
            <a:pPr lvl="0"/>
            <a:r>
              <a:rPr lang="en-US" sz="3600" dirty="0" smtClean="0"/>
              <a:t>He </a:t>
            </a:r>
            <a:r>
              <a:rPr lang="en-US" sz="3600" dirty="0"/>
              <a:t>doesn’t want to be buried in a cemetery. (155)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FF"/>
                </a:solidFill>
              </a:rPr>
              <a:t>Ch. 18-20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Says he’ll sit on the atomic bomb” (141)</a:t>
            </a:r>
          </a:p>
          <a:p>
            <a:pPr lvl="1"/>
            <a:r>
              <a:rPr lang="en-US" sz="4000" dirty="0" smtClean="0"/>
              <a:t>Other semi-suicidal references </a:t>
            </a:r>
          </a:p>
          <a:p>
            <a:pPr lvl="2"/>
            <a:r>
              <a:rPr lang="en-US" sz="4000" dirty="0" smtClean="0"/>
              <a:t>Jump out the window (104)</a:t>
            </a:r>
          </a:p>
          <a:p>
            <a:pPr lvl="2"/>
            <a:r>
              <a:rPr lang="en-US" sz="4000" dirty="0"/>
              <a:t>B</a:t>
            </a:r>
            <a:r>
              <a:rPr lang="en-US" sz="4000" dirty="0" smtClean="0"/>
              <a:t>ullet (150)</a:t>
            </a:r>
          </a:p>
          <a:p>
            <a:pPr lvl="2"/>
            <a:r>
              <a:rPr lang="en-US" sz="4000" dirty="0" smtClean="0"/>
              <a:t>Thinks of own death (155-56)</a:t>
            </a:r>
          </a:p>
          <a:p>
            <a:r>
              <a:rPr lang="en-US" sz="4000" dirty="0" smtClean="0"/>
              <a:t>Phonies</a:t>
            </a:r>
          </a:p>
          <a:p>
            <a:pPr lvl="1"/>
            <a:r>
              <a:rPr lang="en-US" sz="4000" dirty="0" smtClean="0"/>
              <a:t>Woman at the movies (139)</a:t>
            </a:r>
          </a:p>
          <a:p>
            <a:pPr lvl="1"/>
            <a:r>
              <a:rPr lang="en-US" sz="4000" dirty="0" smtClean="0"/>
              <a:t>At Wicker Bar (142-3)</a:t>
            </a:r>
          </a:p>
          <a:p>
            <a:pPr marL="914400" lvl="2" indent="0">
              <a:buNone/>
            </a:pP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5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dirty="0"/>
              <a:t>Chapters </a:t>
            </a:r>
            <a:r>
              <a:rPr lang="en-US" sz="4000" b="1" dirty="0" smtClean="0"/>
              <a:t>21-23</a:t>
            </a:r>
            <a:endParaRPr lang="en-US" sz="4000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/>
              <a:t>Things We Know About Holden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9828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FF"/>
                </a:solidFill>
              </a:rPr>
              <a:t>Ch. </a:t>
            </a:r>
            <a:r>
              <a:rPr lang="en-US" b="1" u="sng" dirty="0" smtClean="0">
                <a:solidFill>
                  <a:srgbClr val="FFFFFF"/>
                </a:solidFill>
              </a:rPr>
              <a:t>21-23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sz="3600" dirty="0"/>
              <a:t>“I felt swell for a change” (159)  (Holden @ home</a:t>
            </a:r>
            <a:r>
              <a:rPr lang="en-US" sz="3600" dirty="0" smtClean="0"/>
              <a:t>)</a:t>
            </a:r>
            <a:endParaRPr lang="en-US" sz="3600" dirty="0"/>
          </a:p>
          <a:p>
            <a:pPr lvl="0"/>
            <a:r>
              <a:rPr lang="en-US" sz="3600" dirty="0"/>
              <a:t>The expression- “That killed me.” (160</a:t>
            </a:r>
            <a:r>
              <a:rPr lang="en-US" sz="3600" dirty="0" smtClean="0"/>
              <a:t>)</a:t>
            </a:r>
            <a:endParaRPr lang="en-US" sz="3600" dirty="0"/>
          </a:p>
          <a:p>
            <a:pPr lvl="0"/>
            <a:r>
              <a:rPr lang="en-US" sz="3600" dirty="0"/>
              <a:t>He quit worrying about getting caught at home. (163)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4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FF"/>
                </a:solidFill>
              </a:rPr>
              <a:t>Ch. 21-23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200" dirty="0"/>
              <a:t>“A million reasons why.”- (167)</a:t>
            </a:r>
            <a:endParaRPr lang="en-US" sz="1600" dirty="0"/>
          </a:p>
          <a:p>
            <a:pPr lvl="1"/>
            <a:r>
              <a:rPr lang="en-US" sz="3200" dirty="0"/>
              <a:t>It was full of phonies</a:t>
            </a:r>
            <a:endParaRPr lang="en-US" sz="1600" dirty="0"/>
          </a:p>
          <a:p>
            <a:pPr lvl="1"/>
            <a:r>
              <a:rPr lang="en-US" sz="3200" dirty="0"/>
              <a:t>Mean guys</a:t>
            </a:r>
            <a:endParaRPr lang="en-US" sz="1600" dirty="0"/>
          </a:p>
          <a:p>
            <a:pPr lvl="1"/>
            <a:r>
              <a:rPr lang="en-US" sz="3200" dirty="0"/>
              <a:t>Secret fraternity</a:t>
            </a:r>
            <a:endParaRPr lang="en-US" sz="1600" dirty="0"/>
          </a:p>
          <a:p>
            <a:pPr lvl="1"/>
            <a:r>
              <a:rPr lang="en-US" sz="3200" dirty="0"/>
              <a:t>“I just didn’t like what was happening at </a:t>
            </a:r>
            <a:r>
              <a:rPr lang="en-US" sz="3200" dirty="0" err="1"/>
              <a:t>Pencey</a:t>
            </a:r>
            <a:r>
              <a:rPr lang="en-US" sz="3200" dirty="0"/>
              <a:t>.”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sz="3200" i="1" dirty="0"/>
              <a:t>Phoebe’s response</a:t>
            </a:r>
            <a:r>
              <a:rPr lang="en-US" sz="3200" dirty="0"/>
              <a:t>- “You don’t like anything that’s happening.” (169)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3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FF"/>
                </a:solidFill>
              </a:rPr>
              <a:t>Ch. 21-23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James Castle (170)</a:t>
            </a:r>
          </a:p>
          <a:p>
            <a:pPr lvl="0"/>
            <a:r>
              <a:rPr lang="en-US" sz="3600" dirty="0" smtClean="0"/>
              <a:t>“</a:t>
            </a:r>
            <a:r>
              <a:rPr lang="en-US" sz="3600" dirty="0"/>
              <a:t>Just because somebody’s dead, you don’t just stop liking them- especially if they were about a thousand times nicer than the people you know </a:t>
            </a:r>
            <a:r>
              <a:rPr lang="en-US" sz="3600" dirty="0" err="1"/>
              <a:t>that’re</a:t>
            </a:r>
            <a:r>
              <a:rPr lang="en-US" sz="3600" dirty="0"/>
              <a:t> alive…” (171)</a:t>
            </a:r>
          </a:p>
          <a:p>
            <a:pPr lvl="0"/>
            <a:r>
              <a:rPr lang="en-US" sz="3600" dirty="0" smtClean="0"/>
              <a:t>Lawyers- </a:t>
            </a:r>
            <a:r>
              <a:rPr lang="en-US" sz="3600" dirty="0"/>
              <a:t>phonies (172)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0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Ch. 8-11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4900" dirty="0"/>
              <a:t>Physical: tall, gray hair, looks older (57)</a:t>
            </a:r>
          </a:p>
          <a:p>
            <a:pPr lvl="0"/>
            <a:r>
              <a:rPr lang="en-US" sz="5100" dirty="0" smtClean="0"/>
              <a:t>He </a:t>
            </a:r>
            <a:r>
              <a:rPr lang="en-US" sz="5100" dirty="0"/>
              <a:t>lies (58)</a:t>
            </a:r>
          </a:p>
          <a:p>
            <a:pPr lvl="0"/>
            <a:r>
              <a:rPr lang="en-US" sz="5100" dirty="0" smtClean="0"/>
              <a:t>Depression </a:t>
            </a:r>
            <a:r>
              <a:rPr lang="en-US" sz="5100" dirty="0"/>
              <a:t>(61)</a:t>
            </a:r>
          </a:p>
          <a:p>
            <a:pPr lvl="0"/>
            <a:r>
              <a:rPr lang="en-US" sz="5100" dirty="0" smtClean="0"/>
              <a:t>Girls </a:t>
            </a:r>
            <a:r>
              <a:rPr lang="en-US" sz="5100" dirty="0"/>
              <a:t>and horsing around (62</a:t>
            </a:r>
            <a:r>
              <a:rPr lang="en-US" sz="5100" dirty="0" smtClean="0"/>
              <a:t>)</a:t>
            </a:r>
          </a:p>
          <a:p>
            <a:r>
              <a:rPr lang="en-US" sz="5100" dirty="0" smtClean="0"/>
              <a:t>Sex </a:t>
            </a:r>
            <a:r>
              <a:rPr lang="en-US" sz="5100" dirty="0"/>
              <a:t>Rules (63)</a:t>
            </a:r>
          </a:p>
          <a:p>
            <a:pPr lvl="0"/>
            <a:endParaRPr lang="en-US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FF"/>
                </a:solidFill>
              </a:rPr>
              <a:t>Ch. 21-23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“I’d just be the catcher in the rye.” (173)</a:t>
            </a:r>
            <a:endParaRPr lang="en-US" sz="1800" dirty="0"/>
          </a:p>
          <a:p>
            <a:pPr lvl="0"/>
            <a:r>
              <a:rPr lang="en-US" sz="3600" dirty="0" smtClean="0"/>
              <a:t>Mr</a:t>
            </a:r>
            <a:r>
              <a:rPr lang="en-US" sz="3600" dirty="0"/>
              <a:t>. </a:t>
            </a:r>
            <a:r>
              <a:rPr lang="en-US" sz="3600" dirty="0" err="1"/>
              <a:t>Antolini</a:t>
            </a:r>
            <a:r>
              <a:rPr lang="en-US" sz="3600" dirty="0"/>
              <a:t>- “best teacher I ever had.”  (174)</a:t>
            </a:r>
            <a:endParaRPr lang="en-US" sz="1800" dirty="0"/>
          </a:p>
          <a:p>
            <a:pPr lvl="1"/>
            <a:r>
              <a:rPr lang="en-US" sz="3600" dirty="0"/>
              <a:t>Picked up James’ body  (Holden respects him.) </a:t>
            </a:r>
            <a:endParaRPr lang="en-US" sz="1800" dirty="0"/>
          </a:p>
          <a:p>
            <a:pPr lvl="0"/>
            <a:r>
              <a:rPr lang="en-US" sz="3600" dirty="0" smtClean="0"/>
              <a:t>Gave </a:t>
            </a:r>
            <a:r>
              <a:rPr lang="en-US" sz="3600" dirty="0"/>
              <a:t>Phoebe his red hat. (180)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63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dirty="0"/>
              <a:t>Chapters </a:t>
            </a:r>
            <a:r>
              <a:rPr lang="en-US" sz="4000" b="1" dirty="0" smtClean="0"/>
              <a:t>24-26</a:t>
            </a:r>
            <a:endParaRPr lang="en-US" sz="4000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/>
              <a:t>Things We Know About Holden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933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FF"/>
                </a:solidFill>
              </a:rPr>
              <a:t>Ch. </a:t>
            </a:r>
            <a:r>
              <a:rPr lang="en-US" b="1" u="sng" dirty="0" smtClean="0">
                <a:solidFill>
                  <a:srgbClr val="FFFFFF"/>
                </a:solidFill>
              </a:rPr>
              <a:t>24-26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600" dirty="0"/>
              <a:t>“I like it when somebody gets excited about something.  It’s nice.” (185)</a:t>
            </a:r>
          </a:p>
          <a:p>
            <a:r>
              <a:rPr lang="en-US" sz="3600" dirty="0"/>
              <a:t> </a:t>
            </a:r>
            <a:r>
              <a:rPr lang="en-US" sz="3600" dirty="0" smtClean="0"/>
              <a:t>Mr</a:t>
            </a:r>
            <a:r>
              <a:rPr lang="en-US" sz="3600" dirty="0"/>
              <a:t>. </a:t>
            </a:r>
            <a:r>
              <a:rPr lang="en-US" sz="3600" dirty="0" err="1"/>
              <a:t>Antolini</a:t>
            </a:r>
            <a:r>
              <a:rPr lang="en-US" sz="3600" dirty="0"/>
              <a:t> thinks Holden is heading for some kind of terrible fall. (186</a:t>
            </a:r>
            <a:r>
              <a:rPr lang="en-US" sz="3600" dirty="0" smtClean="0"/>
              <a:t>)</a:t>
            </a:r>
            <a:endParaRPr lang="en-US" sz="3600" dirty="0"/>
          </a:p>
          <a:p>
            <a:pPr lvl="0"/>
            <a:r>
              <a:rPr lang="en-US" sz="3600" dirty="0"/>
              <a:t>He hated people for a little while and then started to miss them. (187</a:t>
            </a:r>
            <a:r>
              <a:rPr lang="en-US" sz="3600" dirty="0" smtClean="0"/>
              <a:t>)</a:t>
            </a:r>
            <a:endParaRPr lang="en-US" sz="3600" dirty="0"/>
          </a:p>
          <a:p>
            <a:pPr lvl="0"/>
            <a:r>
              <a:rPr lang="en-US" sz="3600" dirty="0"/>
              <a:t>Mr. </a:t>
            </a:r>
            <a:r>
              <a:rPr lang="en-US" sz="3600" dirty="0" err="1"/>
              <a:t>Antolini’s</a:t>
            </a:r>
            <a:r>
              <a:rPr lang="en-US" sz="3600" dirty="0"/>
              <a:t> advice (188)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6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FF"/>
                </a:solidFill>
              </a:rPr>
              <a:t>Ch. 24-26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900" dirty="0"/>
              <a:t>Mr. </a:t>
            </a:r>
            <a:r>
              <a:rPr lang="en-US" sz="3900" dirty="0" err="1"/>
              <a:t>Antolini</a:t>
            </a:r>
            <a:r>
              <a:rPr lang="en-US" sz="3900" dirty="0"/>
              <a:t> patting his head. (191</a:t>
            </a:r>
            <a:r>
              <a:rPr lang="en-US" sz="3900" dirty="0" smtClean="0"/>
              <a:t>)</a:t>
            </a:r>
            <a:endParaRPr lang="en-US" sz="3900" dirty="0"/>
          </a:p>
          <a:p>
            <a:pPr lvl="0"/>
            <a:r>
              <a:rPr lang="en-US" sz="3900" dirty="0"/>
              <a:t>Depressed- sleeping in the train station (194</a:t>
            </a:r>
            <a:r>
              <a:rPr lang="en-US" sz="3900" dirty="0" smtClean="0"/>
              <a:t>)</a:t>
            </a:r>
            <a:endParaRPr lang="en-US" sz="3900" dirty="0"/>
          </a:p>
          <a:p>
            <a:pPr lvl="0"/>
            <a:r>
              <a:rPr lang="en-US" sz="3900" dirty="0"/>
              <a:t>Falling off the curb- thinks of Allie </a:t>
            </a:r>
          </a:p>
          <a:p>
            <a:r>
              <a:rPr lang="en-US" sz="3900" dirty="0"/>
              <a:t>-He wants to run away- deaf/mute (197-198</a:t>
            </a:r>
            <a:r>
              <a:rPr lang="en-US" sz="3900" dirty="0" smtClean="0"/>
              <a:t>)</a:t>
            </a:r>
            <a:endParaRPr lang="en-US" sz="3900" dirty="0"/>
          </a:p>
          <a:p>
            <a:pPr lvl="0"/>
            <a:r>
              <a:rPr lang="en-US" sz="3900" dirty="0"/>
              <a:t>Swear words on the wall at school. (201)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3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FF"/>
                </a:solidFill>
              </a:rPr>
              <a:t>Ch. 24-26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sz="4000" dirty="0"/>
              <a:t>Tomb- you cannot find a place that is peaceful, because there isn’t any. (204</a:t>
            </a:r>
            <a:r>
              <a:rPr lang="en-US" sz="4000" dirty="0" smtClean="0"/>
              <a:t>)</a:t>
            </a:r>
            <a:endParaRPr lang="en-US" sz="4000" dirty="0"/>
          </a:p>
          <a:p>
            <a:pPr lvl="0"/>
            <a:r>
              <a:rPr lang="en-US" sz="4000" dirty="0"/>
              <a:t>Rule for visits, “phony” (205</a:t>
            </a:r>
            <a:r>
              <a:rPr lang="en-US" sz="4000" dirty="0" smtClean="0"/>
              <a:t>)</a:t>
            </a:r>
            <a:endParaRPr lang="en-US" sz="4000" dirty="0"/>
          </a:p>
          <a:p>
            <a:pPr lvl="0"/>
            <a:r>
              <a:rPr lang="en-US" sz="4000" dirty="0"/>
              <a:t>Phoebe wants to go with him. (206</a:t>
            </a:r>
            <a:r>
              <a:rPr lang="en-US" sz="4000" dirty="0" smtClean="0"/>
              <a:t>)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4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FF"/>
                </a:solidFill>
              </a:rPr>
              <a:t>Ch. 24-26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sz="4000" dirty="0"/>
              <a:t>He says he will go home. (212</a:t>
            </a:r>
            <a:r>
              <a:rPr lang="en-US" sz="4000" dirty="0" smtClean="0"/>
              <a:t>)</a:t>
            </a:r>
            <a:endParaRPr lang="en-US" sz="4000" dirty="0"/>
          </a:p>
          <a:p>
            <a:pPr lvl="0"/>
            <a:r>
              <a:rPr lang="en-US" sz="4000" dirty="0"/>
              <a:t>He is happy. (213</a:t>
            </a:r>
            <a:r>
              <a:rPr lang="en-US" sz="4000" dirty="0" smtClean="0"/>
              <a:t>)</a:t>
            </a:r>
            <a:endParaRPr lang="en-US" sz="4000" dirty="0"/>
          </a:p>
          <a:p>
            <a:pPr lvl="0"/>
            <a:r>
              <a:rPr lang="en-US" sz="4000" dirty="0"/>
              <a:t> “Don’t ever tell anybody anything.  If you do, you </a:t>
            </a:r>
            <a:r>
              <a:rPr lang="en-US" sz="4000" dirty="0" smtClean="0"/>
              <a:t>start </a:t>
            </a:r>
            <a:r>
              <a:rPr lang="en-US" sz="4000" dirty="0"/>
              <a:t>missing everybody.” (214)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11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Ch. 8-11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Phoebe</a:t>
            </a:r>
            <a:r>
              <a:rPr lang="en-US" sz="3200" dirty="0"/>
              <a:t>, his sister: pretty, smart, red hair, </a:t>
            </a:r>
            <a:r>
              <a:rPr lang="en-US" sz="3200" dirty="0" smtClean="0"/>
              <a:t>age </a:t>
            </a:r>
            <a:r>
              <a:rPr lang="en-US" sz="3200" dirty="0"/>
              <a:t>10,  (67)</a:t>
            </a:r>
          </a:p>
          <a:p>
            <a:pPr lvl="0"/>
            <a:r>
              <a:rPr lang="en-US" sz="3200" dirty="0" smtClean="0"/>
              <a:t>Girls </a:t>
            </a:r>
            <a:r>
              <a:rPr lang="en-US" sz="3200" dirty="0"/>
              <a:t>can drive you crazy (73)</a:t>
            </a:r>
          </a:p>
          <a:p>
            <a:pPr lvl="0"/>
            <a:r>
              <a:rPr lang="en-US" sz="3200" dirty="0" smtClean="0"/>
              <a:t>He </a:t>
            </a:r>
            <a:r>
              <a:rPr lang="en-US" sz="3200" dirty="0"/>
              <a:t>likes to dance. (70</a:t>
            </a:r>
            <a:r>
              <a:rPr lang="en-US" sz="3200" dirty="0" smtClean="0"/>
              <a:t>)</a:t>
            </a:r>
          </a:p>
          <a:p>
            <a:pPr lvl="0"/>
            <a:r>
              <a:rPr lang="en-US" sz="3200" dirty="0"/>
              <a:t>He is a good golfer. (77)</a:t>
            </a:r>
          </a:p>
          <a:p>
            <a:r>
              <a:rPr lang="en-US" sz="3200" dirty="0"/>
              <a:t> </a:t>
            </a:r>
            <a:r>
              <a:rPr lang="en-US" sz="3200" dirty="0" smtClean="0"/>
              <a:t>Jane </a:t>
            </a:r>
            <a:r>
              <a:rPr lang="en-US" sz="3200" dirty="0"/>
              <a:t>makes him happy (79)</a:t>
            </a:r>
          </a:p>
          <a:p>
            <a:pPr lvl="0"/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2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Chapters 12-14</a:t>
            </a:r>
            <a:endParaRPr lang="en-US" sz="4000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 smtClean="0"/>
              <a:t>Things we know about </a:t>
            </a:r>
            <a:r>
              <a:rPr lang="en-US" sz="4000" b="1" dirty="0" err="1" smtClean="0"/>
              <a:t>holden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9956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Ch. </a:t>
            </a:r>
            <a:r>
              <a:rPr lang="en-US" b="1" u="sng" dirty="0" smtClean="0"/>
              <a:t>12-14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sz="2800" dirty="0"/>
              <a:t>Lonesome and depressed (81, 90) </a:t>
            </a:r>
          </a:p>
          <a:p>
            <a:pPr lvl="2"/>
            <a:r>
              <a:rPr lang="en-US" sz="2800" dirty="0"/>
              <a:t>So depressed he didn’t think—prostitute (91)</a:t>
            </a:r>
          </a:p>
          <a:p>
            <a:pPr lvl="2"/>
            <a:r>
              <a:rPr lang="en-US" sz="2800" dirty="0"/>
              <a:t>Pg. 95, 96, 98</a:t>
            </a:r>
          </a:p>
          <a:p>
            <a:pPr lvl="0"/>
            <a:r>
              <a:rPr lang="en-US" sz="2800" dirty="0" smtClean="0"/>
              <a:t>Ducks </a:t>
            </a:r>
            <a:r>
              <a:rPr lang="en-US" sz="2800" dirty="0"/>
              <a:t>(81)</a:t>
            </a:r>
          </a:p>
          <a:p>
            <a:r>
              <a:rPr lang="en-US" sz="2800" dirty="0"/>
              <a:t> </a:t>
            </a:r>
            <a:r>
              <a:rPr lang="en-US" sz="2800" dirty="0" smtClean="0"/>
              <a:t>“</a:t>
            </a:r>
            <a:r>
              <a:rPr lang="en-US" sz="2800" dirty="0"/>
              <a:t>Real ugly girls have it tough.  I feel so sorry for them sometimes.” (Sympathy) (85)</a:t>
            </a:r>
          </a:p>
          <a:p>
            <a:r>
              <a:rPr lang="en-US" sz="2800" dirty="0"/>
              <a:t> </a:t>
            </a:r>
            <a:r>
              <a:rPr lang="en-US" sz="2800" dirty="0" smtClean="0"/>
              <a:t>Good </a:t>
            </a:r>
            <a:r>
              <a:rPr lang="en-US" sz="2800" dirty="0"/>
              <a:t>manners= survival (87)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6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Ch. 12-14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3600" dirty="0"/>
              <a:t>“People are always ruining things for you.” (87)</a:t>
            </a:r>
          </a:p>
          <a:p>
            <a:pPr lvl="2"/>
            <a:r>
              <a:rPr lang="en-US" sz="3600" dirty="0" smtClean="0"/>
              <a:t>He </a:t>
            </a:r>
            <a:r>
              <a:rPr lang="en-US" sz="3600" dirty="0"/>
              <a:t>blames other people for his situation.</a:t>
            </a:r>
          </a:p>
          <a:p>
            <a:pPr lvl="0"/>
            <a:r>
              <a:rPr lang="en-US" sz="3600" dirty="0" smtClean="0"/>
              <a:t>Hunting </a:t>
            </a:r>
            <a:r>
              <a:rPr lang="en-US" sz="3600" dirty="0"/>
              <a:t>Hat (88)</a:t>
            </a:r>
          </a:p>
          <a:p>
            <a:r>
              <a:rPr lang="en-US" sz="3600" dirty="0"/>
              <a:t> </a:t>
            </a:r>
            <a:r>
              <a:rPr lang="en-US" sz="3600" dirty="0" smtClean="0"/>
              <a:t>Holden </a:t>
            </a:r>
            <a:r>
              <a:rPr lang="en-US" sz="3600" dirty="0"/>
              <a:t>is a coward (a yellow guy) (88)</a:t>
            </a:r>
          </a:p>
          <a:p>
            <a:r>
              <a:rPr lang="en-US" sz="3600" dirty="0"/>
              <a:t> </a:t>
            </a:r>
            <a:r>
              <a:rPr lang="en-US" sz="3600" dirty="0" smtClean="0"/>
              <a:t>Extreme </a:t>
            </a:r>
            <a:r>
              <a:rPr lang="en-US" sz="3600" dirty="0"/>
              <a:t>emotion- He would rather kill a guy than hit him. (89)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9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Ch. 12-14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sz="3600" dirty="0"/>
              <a:t>He is a </a:t>
            </a:r>
            <a:r>
              <a:rPr lang="en-US" sz="3600" dirty="0" smtClean="0"/>
              <a:t>virgin</a:t>
            </a:r>
            <a:r>
              <a:rPr lang="en-US" sz="3600" dirty="0"/>
              <a:t>.  He always feels sorry for the girl, so he stops. (92</a:t>
            </a:r>
            <a:r>
              <a:rPr lang="en-US" sz="3600" dirty="0" smtClean="0"/>
              <a:t>)</a:t>
            </a:r>
            <a:endParaRPr lang="en-US" sz="3600" dirty="0"/>
          </a:p>
          <a:p>
            <a:pPr lvl="0"/>
            <a:r>
              <a:rPr lang="en-US" sz="3600" dirty="0"/>
              <a:t>When he is depressed he talks to Allie. (98</a:t>
            </a:r>
            <a:r>
              <a:rPr lang="en-US" sz="3600" dirty="0" smtClean="0"/>
              <a:t>)</a:t>
            </a:r>
            <a:endParaRPr lang="en-US" sz="3600" dirty="0"/>
          </a:p>
          <a:p>
            <a:pPr lvl="0"/>
            <a:r>
              <a:rPr lang="en-US" sz="3600" dirty="0"/>
              <a:t> “Sort of an Atheist.” (99</a:t>
            </a:r>
            <a:r>
              <a:rPr lang="en-US" sz="3600" dirty="0" smtClean="0"/>
              <a:t>)</a:t>
            </a:r>
            <a:endParaRPr lang="en-US" sz="3600" dirty="0"/>
          </a:p>
          <a:p>
            <a:pPr lvl="0"/>
            <a:r>
              <a:rPr lang="en-US" sz="3600" dirty="0"/>
              <a:t>He thinks that ministers are phony. (100)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9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dirty="0"/>
              <a:t>Chapters </a:t>
            </a:r>
            <a:r>
              <a:rPr lang="en-US" sz="4000" b="1" dirty="0" smtClean="0"/>
              <a:t>15-17</a:t>
            </a:r>
            <a:endParaRPr lang="en-US" sz="4000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/>
              <a:t>Things we know about </a:t>
            </a:r>
            <a:r>
              <a:rPr lang="en-US" sz="4000" b="1" dirty="0" err="1"/>
              <a:t>holden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2949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Ch. </a:t>
            </a:r>
            <a:r>
              <a:rPr lang="en-US" b="1" u="sng" dirty="0" smtClean="0"/>
              <a:t>15-17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900" dirty="0"/>
              <a:t>He doesn’t spend money; he loses it. (107</a:t>
            </a:r>
            <a:r>
              <a:rPr lang="en-US" sz="3900" dirty="0" smtClean="0"/>
              <a:t>)</a:t>
            </a:r>
            <a:endParaRPr lang="en-US" sz="3900" dirty="0"/>
          </a:p>
          <a:p>
            <a:pPr lvl="0"/>
            <a:r>
              <a:rPr lang="en-US" sz="3900" dirty="0"/>
              <a:t>He is skinny. (107</a:t>
            </a:r>
            <a:r>
              <a:rPr lang="en-US" sz="3900" dirty="0" smtClean="0"/>
              <a:t>)</a:t>
            </a:r>
            <a:endParaRPr lang="en-US" sz="3900" dirty="0"/>
          </a:p>
          <a:p>
            <a:pPr lvl="0"/>
            <a:r>
              <a:rPr lang="en-US" sz="3900" dirty="0"/>
              <a:t>Contributes to the nuns. (109</a:t>
            </a:r>
            <a:r>
              <a:rPr lang="en-US" sz="3900" dirty="0" smtClean="0"/>
              <a:t>)</a:t>
            </a:r>
            <a:endParaRPr lang="en-US" sz="3900" dirty="0"/>
          </a:p>
          <a:p>
            <a:pPr lvl="0"/>
            <a:r>
              <a:rPr lang="en-US" sz="3900" dirty="0"/>
              <a:t>He seems to like “innocents”-ex. nuns, children</a:t>
            </a:r>
            <a:r>
              <a:rPr lang="en-US" sz="3900" dirty="0" smtClean="0"/>
              <a:t>.</a:t>
            </a:r>
            <a:endParaRPr lang="en-US" sz="3900" dirty="0"/>
          </a:p>
          <a:p>
            <a:pPr lvl="0"/>
            <a:r>
              <a:rPr lang="en-US" sz="3900" dirty="0"/>
              <a:t>Money- it always ends up making him blue. (113)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5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359</TotalTime>
  <Words>871</Words>
  <Application>Microsoft Office PowerPoint</Application>
  <PresentationFormat>On-screen Show (4:3)</PresentationFormat>
  <Paragraphs>120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Horizon</vt:lpstr>
      <vt:lpstr>Things We Know About Holden</vt:lpstr>
      <vt:lpstr>Ch. 8-11</vt:lpstr>
      <vt:lpstr>Ch. 8-11</vt:lpstr>
      <vt:lpstr>Things we know about holden</vt:lpstr>
      <vt:lpstr>Ch. 12-14</vt:lpstr>
      <vt:lpstr>Ch. 12-14</vt:lpstr>
      <vt:lpstr>Ch. 12-14</vt:lpstr>
      <vt:lpstr>Things we know about holden</vt:lpstr>
      <vt:lpstr>Ch. 15-17</vt:lpstr>
      <vt:lpstr>Ch. 15-17</vt:lpstr>
      <vt:lpstr>Ch. 15-17</vt:lpstr>
      <vt:lpstr>Things We Know About Holden</vt:lpstr>
      <vt:lpstr>Ch. 18-20</vt:lpstr>
      <vt:lpstr>Ch. 18-20</vt:lpstr>
      <vt:lpstr>Ch. 18-20</vt:lpstr>
      <vt:lpstr>Things We Know About Holden</vt:lpstr>
      <vt:lpstr>Ch. 21-23</vt:lpstr>
      <vt:lpstr>Ch. 21-23</vt:lpstr>
      <vt:lpstr>Ch. 21-23</vt:lpstr>
      <vt:lpstr>Ch. 21-23</vt:lpstr>
      <vt:lpstr>Things We Know About Holden</vt:lpstr>
      <vt:lpstr>Ch. 24-26</vt:lpstr>
      <vt:lpstr>Ch. 24-26</vt:lpstr>
      <vt:lpstr>Ch. 24-26</vt:lpstr>
      <vt:lpstr>Ch. 24-26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We Know About Holden</dc:title>
  <dc:creator>user</dc:creator>
  <cp:lastModifiedBy>user</cp:lastModifiedBy>
  <cp:revision>11</cp:revision>
  <dcterms:created xsi:type="dcterms:W3CDTF">2013-05-07T11:21:14Z</dcterms:created>
  <dcterms:modified xsi:type="dcterms:W3CDTF">2013-05-22T19:02:32Z</dcterms:modified>
</cp:coreProperties>
</file>