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59" r:id="rId4"/>
    <p:sldId id="261" r:id="rId5"/>
    <p:sldId id="263" r:id="rId6"/>
    <p:sldId id="273" r:id="rId7"/>
    <p:sldId id="274" r:id="rId8"/>
    <p:sldId id="276" r:id="rId9"/>
    <p:sldId id="275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7E0000"/>
    <a:srgbClr val="6C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60"/>
  </p:normalViewPr>
  <p:slideViewPr>
    <p:cSldViewPr>
      <p:cViewPr>
        <p:scale>
          <a:sx n="94" d="100"/>
          <a:sy n="94" d="100"/>
        </p:scale>
        <p:origin x="-46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7CF1-40BE-468B-B8DC-6C56EAA579E6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5EDC-8103-4C3F-8125-B1201A0E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5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7CF1-40BE-468B-B8DC-6C56EAA579E6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5EDC-8103-4C3F-8125-B1201A0E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7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7CF1-40BE-468B-B8DC-6C56EAA579E6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5EDC-8103-4C3F-8125-B1201A0E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0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7CF1-40BE-468B-B8DC-6C56EAA579E6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5EDC-8103-4C3F-8125-B1201A0E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2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7CF1-40BE-468B-B8DC-6C56EAA579E6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5EDC-8103-4C3F-8125-B1201A0E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7CF1-40BE-468B-B8DC-6C56EAA579E6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5EDC-8103-4C3F-8125-B1201A0E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2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7CF1-40BE-468B-B8DC-6C56EAA579E6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5EDC-8103-4C3F-8125-B1201A0E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9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7CF1-40BE-468B-B8DC-6C56EAA579E6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5EDC-8103-4C3F-8125-B1201A0E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9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7CF1-40BE-468B-B8DC-6C56EAA579E6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5EDC-8103-4C3F-8125-B1201A0E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02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7CF1-40BE-468B-B8DC-6C56EAA579E6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5EDC-8103-4C3F-8125-B1201A0E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7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7CF1-40BE-468B-B8DC-6C56EAA579E6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5EDC-8103-4C3F-8125-B1201A0E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3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57CF1-40BE-468B-B8DC-6C56EAA579E6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15EDC-8103-4C3F-8125-B1201A0E0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2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Thesis Statements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6019800" cy="376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41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HOW TO DEVELOP A THESIS </a:t>
            </a:r>
            <a:r>
              <a:rPr lang="en-US" b="1" dirty="0" smtClean="0"/>
              <a:t>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Think deeper!  After writing a thesis statement, ask yourself, </a:t>
            </a:r>
            <a:r>
              <a:rPr lang="en-US" b="1" u="sng" dirty="0">
                <a:solidFill>
                  <a:srgbClr val="9A0000"/>
                </a:solidFill>
              </a:rPr>
              <a:t>“So what?”</a:t>
            </a:r>
          </a:p>
          <a:p>
            <a:pPr lvl="1"/>
            <a:r>
              <a:rPr lang="en-US" b="1" dirty="0"/>
              <a:t>Example</a:t>
            </a:r>
            <a:r>
              <a:rPr lang="en-US" dirty="0"/>
              <a:t>: </a:t>
            </a:r>
            <a:r>
              <a:rPr lang="en-US" i="1" dirty="0" smtClean="0"/>
              <a:t>Family </a:t>
            </a:r>
            <a:r>
              <a:rPr lang="en-US" i="1" dirty="0"/>
              <a:t>Guy</a:t>
            </a:r>
            <a:r>
              <a:rPr lang="en-US" dirty="0"/>
              <a:t> is a humorous television show. (So what?)</a:t>
            </a:r>
          </a:p>
          <a:p>
            <a:pPr lvl="1"/>
            <a:r>
              <a:rPr lang="en-US" b="1" dirty="0"/>
              <a:t>Revision</a:t>
            </a:r>
            <a:r>
              <a:rPr lang="en-US" dirty="0"/>
              <a:t>:  </a:t>
            </a:r>
            <a:r>
              <a:rPr lang="en-US" i="1" dirty="0" smtClean="0"/>
              <a:t>Family </a:t>
            </a:r>
            <a:r>
              <a:rPr lang="en-US" i="1" dirty="0"/>
              <a:t>Guy </a:t>
            </a:r>
            <a:r>
              <a:rPr lang="en-US" dirty="0"/>
              <a:t>is entertaining because of its controversial humor. (So what?)</a:t>
            </a:r>
          </a:p>
          <a:p>
            <a:pPr lvl="1"/>
            <a:r>
              <a:rPr lang="en-US" b="1" dirty="0"/>
              <a:t>Revision</a:t>
            </a:r>
            <a:r>
              <a:rPr lang="en-US" dirty="0"/>
              <a:t>: The irreverent humor used in </a:t>
            </a:r>
            <a:r>
              <a:rPr lang="en-US" i="1" dirty="0" smtClean="0"/>
              <a:t>Family </a:t>
            </a:r>
            <a:r>
              <a:rPr lang="en-US" i="1" dirty="0"/>
              <a:t>Guy</a:t>
            </a:r>
            <a:r>
              <a:rPr lang="en-US" dirty="0"/>
              <a:t> is not simply for shock value; the writers are exploring much deeper societal issues. 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990599"/>
            <a:ext cx="1524000" cy="154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44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/>
              <a:t>ways to expand your 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/>
              <a:t>Say </a:t>
            </a:r>
            <a:r>
              <a:rPr lang="en-US" sz="4000" b="1" u="sng" dirty="0"/>
              <a:t>why</a:t>
            </a:r>
            <a:r>
              <a:rPr lang="en-US" sz="4000" dirty="0"/>
              <a:t>:  </a:t>
            </a:r>
            <a:endParaRPr lang="en-US" sz="4000" dirty="0" smtClean="0"/>
          </a:p>
          <a:p>
            <a:pPr lvl="1"/>
            <a:r>
              <a:rPr lang="en-US" sz="3200" dirty="0" smtClean="0"/>
              <a:t>For </a:t>
            </a:r>
            <a:r>
              <a:rPr lang="en-US" sz="3200" dirty="0"/>
              <a:t>many student writers, procrastination is based on fear; </a:t>
            </a:r>
            <a:r>
              <a:rPr lang="en-US" sz="3200" b="1" u="sng" dirty="0">
                <a:solidFill>
                  <a:srgbClr val="0070C0"/>
                </a:solidFill>
              </a:rPr>
              <a:t>this fear keeps students from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improving their writing because they do not take the time to fully develop their ideas.</a:t>
            </a:r>
          </a:p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3810000" y="4495800"/>
            <a:ext cx="1600200" cy="1524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2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/>
              <a:t>ways to expand your 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Say </a:t>
            </a:r>
            <a:r>
              <a:rPr lang="en-US" sz="3600" b="1" u="sng" dirty="0"/>
              <a:t>why your audience should care</a:t>
            </a:r>
            <a:r>
              <a:rPr lang="en-US" sz="3600" b="1" dirty="0"/>
              <a:t>:  </a:t>
            </a:r>
            <a:endParaRPr lang="en-US" sz="3600" b="1" dirty="0" smtClean="0"/>
          </a:p>
          <a:p>
            <a:pPr lvl="1"/>
            <a:r>
              <a:rPr lang="en-US" sz="3200" u="sng" dirty="0" smtClean="0">
                <a:solidFill>
                  <a:srgbClr val="0070C0"/>
                </a:solidFill>
              </a:rPr>
              <a:t>Students </a:t>
            </a:r>
            <a:r>
              <a:rPr lang="en-US" sz="3200" u="sng" dirty="0">
                <a:solidFill>
                  <a:srgbClr val="0070C0"/>
                </a:solidFill>
              </a:rPr>
              <a:t>should understand </a:t>
            </a:r>
            <a:r>
              <a:rPr lang="en-US" sz="3200" dirty="0"/>
              <a:t>that worrying about grammar and spelling too early in the writing process will actually lead to a poor essay.</a:t>
            </a:r>
          </a:p>
          <a:p>
            <a:endParaRPr lang="en-US" dirty="0"/>
          </a:p>
        </p:txBody>
      </p:sp>
      <p:sp>
        <p:nvSpPr>
          <p:cNvPr id="4" name="Lightning Bolt 3"/>
          <p:cNvSpPr/>
          <p:nvPr/>
        </p:nvSpPr>
        <p:spPr>
          <a:xfrm>
            <a:off x="3810000" y="4267200"/>
            <a:ext cx="2209800" cy="18288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4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/>
              <a:t>ways to expand your 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Say </a:t>
            </a:r>
            <a:r>
              <a:rPr lang="en-US" sz="3600" b="1" u="sng" dirty="0"/>
              <a:t>how</a:t>
            </a:r>
            <a:r>
              <a:rPr lang="en-US" sz="3600" b="1" dirty="0"/>
              <a:t>:  </a:t>
            </a:r>
            <a:endParaRPr lang="en-US" sz="3600" b="1" dirty="0" smtClean="0"/>
          </a:p>
          <a:p>
            <a:pPr lvl="1"/>
            <a:r>
              <a:rPr lang="en-US" sz="3600" dirty="0" smtClean="0"/>
              <a:t>English </a:t>
            </a:r>
            <a:r>
              <a:rPr lang="en-US" sz="3600" dirty="0"/>
              <a:t>teachers often overwhelm students </a:t>
            </a:r>
            <a:r>
              <a:rPr lang="en-US" sz="3600" b="1" u="sng" dirty="0">
                <a:solidFill>
                  <a:srgbClr val="0070C0"/>
                </a:solidFill>
              </a:rPr>
              <a:t>by giving them too many tasks</a:t>
            </a:r>
            <a:r>
              <a:rPr lang="en-US" sz="3600" dirty="0"/>
              <a:t> to think about when writing essays.</a:t>
            </a:r>
          </a:p>
          <a:p>
            <a:endParaRPr lang="en-US" dirty="0"/>
          </a:p>
        </p:txBody>
      </p:sp>
      <p:sp>
        <p:nvSpPr>
          <p:cNvPr id="4" name="Heart 3"/>
          <p:cNvSpPr/>
          <p:nvPr/>
        </p:nvSpPr>
        <p:spPr>
          <a:xfrm>
            <a:off x="5181600" y="4267200"/>
            <a:ext cx="1905000" cy="19812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6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/>
              <a:t>ways to expand your 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Make </a:t>
            </a:r>
            <a:r>
              <a:rPr lang="en-US" sz="3600" b="1" u="sng" dirty="0"/>
              <a:t>specific comparisons</a:t>
            </a:r>
            <a:r>
              <a:rPr lang="en-US" sz="3600" b="1" dirty="0"/>
              <a:t>:  </a:t>
            </a:r>
            <a:endParaRPr lang="en-US" sz="3600" b="1" dirty="0" smtClean="0"/>
          </a:p>
          <a:p>
            <a:pPr lvl="1"/>
            <a:r>
              <a:rPr lang="en-US" sz="3200" dirty="0" smtClean="0"/>
              <a:t>The </a:t>
            </a:r>
            <a:r>
              <a:rPr lang="en-US" sz="3200" b="1" u="sng" dirty="0">
                <a:solidFill>
                  <a:srgbClr val="0070C0"/>
                </a:solidFill>
              </a:rPr>
              <a:t>key difference </a:t>
            </a:r>
            <a:r>
              <a:rPr lang="en-US" sz="3200" dirty="0"/>
              <a:t>between writing in high school and writing in college is that your ideas become more significant and complex; therefore, college freshman have to learn to think critically.</a:t>
            </a:r>
          </a:p>
          <a:p>
            <a:endParaRPr lang="en-US" dirty="0"/>
          </a:p>
        </p:txBody>
      </p:sp>
      <p:sp>
        <p:nvSpPr>
          <p:cNvPr id="4" name="Left-Right Arrow 3"/>
          <p:cNvSpPr/>
          <p:nvPr/>
        </p:nvSpPr>
        <p:spPr>
          <a:xfrm>
            <a:off x="3657600" y="5105400"/>
            <a:ext cx="2133600" cy="9418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0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/>
              <a:t>ways to expand your 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Make an </a:t>
            </a:r>
            <a:r>
              <a:rPr lang="en-US" b="1" u="sng" dirty="0"/>
              <a:t>evaluation</a:t>
            </a:r>
            <a:r>
              <a:rPr lang="en-US" b="1" dirty="0"/>
              <a:t>:  </a:t>
            </a:r>
            <a:endParaRPr lang="en-US" b="1" dirty="0" smtClean="0"/>
          </a:p>
          <a:p>
            <a:pPr lvl="1"/>
            <a:r>
              <a:rPr lang="en-US" b="1" dirty="0" smtClean="0"/>
              <a:t>My </a:t>
            </a:r>
            <a:r>
              <a:rPr lang="en-US" b="1" dirty="0"/>
              <a:t>high school teacher’s insistence </a:t>
            </a:r>
            <a:r>
              <a:rPr lang="en-US" dirty="0"/>
              <a:t>on teaching me the five paragraph essay has actually </a:t>
            </a:r>
            <a:r>
              <a:rPr lang="en-US" b="1" u="sng" dirty="0">
                <a:solidFill>
                  <a:srgbClr val="0070C0"/>
                </a:solidFill>
              </a:rPr>
              <a:t>hurt my writing</a:t>
            </a:r>
            <a:r>
              <a:rPr lang="en-US" dirty="0"/>
              <a:t> skills. 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 smtClean="0"/>
              <a:t>Consider </a:t>
            </a:r>
            <a:r>
              <a:rPr lang="en-US" b="1" dirty="0"/>
              <a:t>the </a:t>
            </a:r>
            <a:r>
              <a:rPr lang="en-US" b="1" u="sng" dirty="0"/>
              <a:t>consequences</a:t>
            </a:r>
            <a:r>
              <a:rPr lang="en-US" b="1" dirty="0"/>
              <a:t>:  </a:t>
            </a:r>
            <a:endParaRPr lang="en-US" b="1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students do not find ways to think deeper and more critically, </a:t>
            </a:r>
            <a:r>
              <a:rPr lang="en-US" b="1" u="sng" dirty="0">
                <a:solidFill>
                  <a:srgbClr val="0070C0"/>
                </a:solidFill>
              </a:rPr>
              <a:t>they will never </a:t>
            </a:r>
            <a:r>
              <a:rPr lang="en-US" dirty="0"/>
              <a:t>learn to fully develop their ideas.</a:t>
            </a:r>
          </a:p>
          <a:p>
            <a:endParaRPr lang="en-US" dirty="0"/>
          </a:p>
        </p:txBody>
      </p:sp>
      <p:sp>
        <p:nvSpPr>
          <p:cNvPr id="4" name="7-Point Star 3"/>
          <p:cNvSpPr/>
          <p:nvPr/>
        </p:nvSpPr>
        <p:spPr>
          <a:xfrm>
            <a:off x="6324600" y="3352800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TOPIC </a:t>
            </a:r>
            <a:r>
              <a:rPr lang="en-US" b="1" dirty="0" smtClean="0"/>
              <a:t>SENTENCES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as the thesis statement tells the main argument of your essay, </a:t>
            </a:r>
            <a:r>
              <a:rPr lang="en-US" b="1" u="sng" dirty="0"/>
              <a:t>topic sentences</a:t>
            </a:r>
            <a:r>
              <a:rPr lang="en-US" u="sng" dirty="0"/>
              <a:t> </a:t>
            </a:r>
            <a:r>
              <a:rPr lang="en-US" dirty="0"/>
              <a:t>state the main idea of individual body paragraphs and directly relate to your thesis. 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Topic </a:t>
            </a:r>
            <a:r>
              <a:rPr lang="en-US" dirty="0"/>
              <a:t>sentences provide </a:t>
            </a:r>
            <a:r>
              <a:rPr lang="en-US" b="1" u="sng" dirty="0"/>
              <a:t>support</a:t>
            </a:r>
            <a:r>
              <a:rPr lang="en-US" dirty="0"/>
              <a:t> for your argument and direction for your reader. </a:t>
            </a:r>
          </a:p>
        </p:txBody>
      </p:sp>
      <p:sp>
        <p:nvSpPr>
          <p:cNvPr id="4" name="Smiley Face 3"/>
          <p:cNvSpPr/>
          <p:nvPr/>
        </p:nvSpPr>
        <p:spPr>
          <a:xfrm>
            <a:off x="3911600" y="3657600"/>
            <a:ext cx="1219200" cy="1143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0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The Solar System </a:t>
            </a:r>
            <a:r>
              <a:rPr lang="en-US" b="1" u="sng" dirty="0" smtClean="0"/>
              <a:t>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as the sun is the center of the solar system and orbited by the planets, topic sentences revolve around your thesis statement, the center of your argument.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54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53619"/>
            <a:ext cx="1219200" cy="110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00175"/>
            <a:ext cx="1066800" cy="54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159" y="5105400"/>
            <a:ext cx="1143001" cy="53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540" y="4059291"/>
            <a:ext cx="116586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773" y="5105400"/>
            <a:ext cx="1237077" cy="5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11164" y="4545066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/>
                <a:ea typeface="Times New Roman"/>
              </a:rPr>
              <a:t>Thesis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160" y="4000174"/>
            <a:ext cx="13908765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60160" y="5310425"/>
            <a:ext cx="1589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Topic Sentence</a:t>
            </a: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16459"/>
            <a:ext cx="13908765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5357931"/>
            <a:ext cx="13908765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45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The Roof and Pillar Analogy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/>
              <a:t>The thesis statement covers the overall argument/primary point of the paper and is supported by the topic sentences, which give the main points and evidence of the paper. 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13404"/>
              </p:ext>
            </p:extLst>
          </p:nvPr>
        </p:nvGraphicFramePr>
        <p:xfrm>
          <a:off x="1371600" y="3352800"/>
          <a:ext cx="6111875" cy="299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Document" r:id="rId3" imgW="6112609" imgH="2992664" progId="Word.Document.12">
                  <p:embed/>
                </p:oleObj>
              </mc:Choice>
              <mc:Fallback>
                <p:oleObj name="Document" r:id="rId3" imgW="6112609" imgH="29926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3352800"/>
                        <a:ext cx="6111875" cy="299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261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r>
              <a:rPr lang="en-US" b="1" dirty="0" smtClean="0"/>
              <a:t>Thesis Statements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1628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Nonfiction compositions, such as research papers, begin by telling readers what they will encounter in the text.</a:t>
            </a:r>
          </a:p>
          <a:p>
            <a:r>
              <a:rPr lang="en-US" dirty="0" smtClean="0"/>
              <a:t>An introduction to a research paper contains a </a:t>
            </a:r>
            <a:r>
              <a:rPr lang="en-US" b="1" dirty="0" smtClean="0"/>
              <a:t>thesis statement </a:t>
            </a:r>
            <a:r>
              <a:rPr lang="en-US" dirty="0" smtClean="0"/>
              <a:t>–</a:t>
            </a:r>
          </a:p>
          <a:p>
            <a:pPr lvl="1"/>
            <a:r>
              <a:rPr lang="en-US" dirty="0" smtClean="0"/>
              <a:t>a one or two sentence statement identifying the composition’s:</a:t>
            </a:r>
          </a:p>
          <a:p>
            <a:pPr lvl="3"/>
            <a:r>
              <a:rPr lang="en-US" sz="2400" dirty="0" smtClean="0">
                <a:solidFill>
                  <a:schemeClr val="tx1"/>
                </a:solidFill>
              </a:rPr>
              <a:t>Topic</a:t>
            </a:r>
          </a:p>
          <a:p>
            <a:pPr lvl="3"/>
            <a:r>
              <a:rPr lang="en-US" sz="2400" dirty="0" smtClean="0">
                <a:solidFill>
                  <a:schemeClr val="tx1"/>
                </a:solidFill>
              </a:rPr>
              <a:t>Main idea</a:t>
            </a:r>
          </a:p>
          <a:p>
            <a:pPr lvl="3"/>
            <a:r>
              <a:rPr lang="en-US" sz="2400" dirty="0" smtClean="0">
                <a:solidFill>
                  <a:schemeClr val="tx1"/>
                </a:solidFill>
              </a:rPr>
              <a:t>Purpose</a:t>
            </a:r>
          </a:p>
          <a:p>
            <a:pPr marL="896112" lvl="3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</p:txBody>
      </p:sp>
      <p:sp>
        <p:nvSpPr>
          <p:cNvPr id="4" name="5-Point Star 3"/>
          <p:cNvSpPr/>
          <p:nvPr/>
        </p:nvSpPr>
        <p:spPr>
          <a:xfrm>
            <a:off x="5982773" y="5105400"/>
            <a:ext cx="1143000" cy="1143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7981950" y="304800"/>
            <a:ext cx="5715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50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024744" cy="1143000"/>
          </a:xfrm>
        </p:spPr>
        <p:txBody>
          <a:bodyPr/>
          <a:lstStyle/>
          <a:p>
            <a:r>
              <a:rPr lang="en-US" b="1" dirty="0" smtClean="0"/>
              <a:t>A Thesis </a:t>
            </a:r>
            <a:r>
              <a:rPr lang="en-US" b="1" dirty="0"/>
              <a:t>S</a:t>
            </a:r>
            <a:r>
              <a:rPr lang="en-US" b="1" dirty="0" smtClean="0"/>
              <a:t>tatement: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2390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Builds reader interest</a:t>
            </a:r>
          </a:p>
          <a:p>
            <a:r>
              <a:rPr lang="en-US" dirty="0" smtClean="0"/>
              <a:t>Helps a reader know what to expect </a:t>
            </a:r>
          </a:p>
          <a:p>
            <a:r>
              <a:rPr lang="en-US" dirty="0" smtClean="0"/>
              <a:t>Clarifies the writer’s purpose</a:t>
            </a:r>
          </a:p>
          <a:p>
            <a:r>
              <a:rPr lang="en-US" dirty="0" smtClean="0"/>
              <a:t>Helps a writer focus the composition</a:t>
            </a:r>
          </a:p>
          <a:p>
            <a:r>
              <a:rPr lang="en-US" dirty="0" smtClean="0"/>
              <a:t>Helps a writer check that necessary information is included</a:t>
            </a:r>
          </a:p>
          <a:p>
            <a:r>
              <a:rPr lang="en-US" dirty="0" smtClean="0"/>
              <a:t>Helps a writer make edits- cuts and additions to – the composition</a:t>
            </a:r>
          </a:p>
          <a:p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7239000" y="381000"/>
            <a:ext cx="1447800" cy="1600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09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76" y="274045"/>
            <a:ext cx="7024744" cy="1143000"/>
          </a:xfrm>
        </p:spPr>
        <p:txBody>
          <a:bodyPr/>
          <a:lstStyle/>
          <a:p>
            <a:r>
              <a:rPr lang="en-US" b="1" dirty="0" smtClean="0"/>
              <a:t>Thesis Statements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5334000"/>
          </a:xfrm>
        </p:spPr>
        <p:txBody>
          <a:bodyPr>
            <a:normAutofit fontScale="62500" lnSpcReduction="20000"/>
          </a:bodyPr>
          <a:lstStyle/>
          <a:p>
            <a:pPr marL="68580" indent="0">
              <a:buNone/>
            </a:pPr>
            <a:r>
              <a:rPr lang="en-US" sz="4500" u="sng" dirty="0" smtClean="0"/>
              <a:t>Incorrect Examples:</a:t>
            </a:r>
          </a:p>
          <a:p>
            <a:pPr marL="68580" indent="0">
              <a:buNone/>
            </a:pPr>
            <a:endParaRPr lang="en-US" sz="4500" u="sng" dirty="0" smtClean="0"/>
          </a:p>
          <a:p>
            <a:pPr marL="68580" indent="0">
              <a:buNone/>
            </a:pPr>
            <a:r>
              <a:rPr lang="en-US" sz="4500" dirty="0" smtClean="0"/>
              <a:t>Last week, the school board agreed on a plan to station police officers in the hallways at Parker High School.</a:t>
            </a:r>
          </a:p>
          <a:p>
            <a:pPr lvl="1"/>
            <a:r>
              <a:rPr lang="en-US" sz="4500" b="1" i="1" dirty="0" smtClean="0"/>
              <a:t>A thesis statement </a:t>
            </a:r>
            <a:r>
              <a:rPr lang="en-US" sz="4500" b="1" i="1" u="sng" dirty="0" smtClean="0"/>
              <a:t>should not </a:t>
            </a:r>
            <a:r>
              <a:rPr lang="en-US" sz="4500" b="1" i="1" dirty="0" smtClean="0"/>
              <a:t>be a simple statement of fact.</a:t>
            </a:r>
          </a:p>
          <a:p>
            <a:pPr marL="68580" indent="0">
              <a:buNone/>
            </a:pPr>
            <a:r>
              <a:rPr lang="en-US" sz="4500" dirty="0" smtClean="0"/>
              <a:t>Using city police as “resource officers” in the hallways of Parker High School </a:t>
            </a:r>
            <a:r>
              <a:rPr lang="en-US" sz="4500" dirty="0"/>
              <a:t>i</a:t>
            </a:r>
            <a:r>
              <a:rPr lang="en-US" sz="4500" dirty="0" smtClean="0"/>
              <a:t>s a first step down the terrifying road to totalitarianism.</a:t>
            </a:r>
          </a:p>
          <a:p>
            <a:pPr lvl="1"/>
            <a:r>
              <a:rPr lang="en-US" sz="4500" b="1" i="1" dirty="0" smtClean="0"/>
              <a:t>A </a:t>
            </a:r>
            <a:r>
              <a:rPr lang="en-US" sz="4500" b="1" i="1" dirty="0"/>
              <a:t>thesis statement </a:t>
            </a:r>
            <a:r>
              <a:rPr lang="en-US" sz="4500" b="1" i="1" u="sng" dirty="0"/>
              <a:t>should not </a:t>
            </a:r>
            <a:r>
              <a:rPr lang="en-US" sz="4500" b="1" i="1" dirty="0" smtClean="0"/>
              <a:t>express sweeping opinions.  </a:t>
            </a:r>
          </a:p>
          <a:p>
            <a:pPr lvl="1"/>
            <a:r>
              <a:rPr lang="en-US" sz="4500" b="1" i="1" dirty="0" smtClean="0"/>
              <a:t>Overemotional tone</a:t>
            </a:r>
            <a:endParaRPr lang="en-US" sz="4500" b="1" i="1" dirty="0"/>
          </a:p>
          <a:p>
            <a:pPr marL="365760" lvl="1" indent="0">
              <a:buNone/>
            </a:pPr>
            <a:r>
              <a:rPr lang="en-US" dirty="0" smtClean="0"/>
              <a:t>	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b="1" i="1" dirty="0"/>
          </a:p>
          <a:p>
            <a:pPr marL="365760" lvl="1" indent="0">
              <a:buNone/>
            </a:pPr>
            <a:endParaRPr lang="en-US" b="1" i="1" dirty="0" smtClean="0"/>
          </a:p>
        </p:txBody>
      </p:sp>
      <p:sp>
        <p:nvSpPr>
          <p:cNvPr id="4" name="Sun 3"/>
          <p:cNvSpPr/>
          <p:nvPr/>
        </p:nvSpPr>
        <p:spPr>
          <a:xfrm>
            <a:off x="7772400" y="228600"/>
            <a:ext cx="8382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n 4"/>
          <p:cNvSpPr/>
          <p:nvPr/>
        </p:nvSpPr>
        <p:spPr>
          <a:xfrm>
            <a:off x="7627589" y="5791200"/>
            <a:ext cx="8382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2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452" y="152400"/>
            <a:ext cx="7024744" cy="1143000"/>
          </a:xfrm>
        </p:spPr>
        <p:txBody>
          <a:bodyPr/>
          <a:lstStyle/>
          <a:p>
            <a:r>
              <a:rPr lang="en-US" dirty="0"/>
              <a:t>Thesis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598" y="1295400"/>
            <a:ext cx="6982609" cy="4232429"/>
          </a:xfrm>
        </p:spPr>
        <p:txBody>
          <a:bodyPr/>
          <a:lstStyle/>
          <a:p>
            <a:pPr marL="68580" indent="0">
              <a:buNone/>
            </a:pPr>
            <a:r>
              <a:rPr lang="en-US" u="sng" dirty="0" smtClean="0"/>
              <a:t>Correct Example:</a:t>
            </a:r>
          </a:p>
          <a:p>
            <a:pPr marL="68580" indent="0">
              <a:buNone/>
            </a:pPr>
            <a:r>
              <a:rPr lang="en-US" dirty="0" smtClean="0"/>
              <a:t>Stationing police officers in our high school hallways is a misuse of city resources and sends the unfair message that students are not to be trusted.</a:t>
            </a:r>
          </a:p>
          <a:p>
            <a:pPr lvl="1"/>
            <a:r>
              <a:rPr lang="en-US" b="1" i="1" dirty="0"/>
              <a:t>A thesis statement </a:t>
            </a:r>
            <a:r>
              <a:rPr lang="en-US" b="1" i="1" u="sng" dirty="0" smtClean="0"/>
              <a:t>should </a:t>
            </a:r>
            <a:r>
              <a:rPr lang="en-US" b="1" i="1" dirty="0" smtClean="0"/>
              <a:t>make a point that can be supported by evidence. 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629798" y="1409700"/>
            <a:ext cx="3048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miley Face 4"/>
          <p:cNvSpPr/>
          <p:nvPr/>
        </p:nvSpPr>
        <p:spPr>
          <a:xfrm>
            <a:off x="6781800" y="4953000"/>
            <a:ext cx="1905000" cy="1676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2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Thesis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>
                <a:sym typeface="Wingdings"/>
              </a:rPr>
              <a:t></a:t>
            </a:r>
            <a:r>
              <a:rPr lang="en-US" sz="3600" b="1" dirty="0"/>
              <a:t> Bad:</a:t>
            </a:r>
            <a:r>
              <a:rPr lang="en-US" sz="3600" dirty="0"/>
              <a:t>  iPods are devices that transport and play music.</a:t>
            </a:r>
          </a:p>
          <a:p>
            <a:r>
              <a:rPr lang="en-US" sz="3600" dirty="0">
                <a:sym typeface="Wingdings"/>
              </a:rPr>
              <a:t></a:t>
            </a:r>
            <a:r>
              <a:rPr lang="en-US" sz="3600" dirty="0"/>
              <a:t> </a:t>
            </a:r>
            <a:r>
              <a:rPr lang="en-US" sz="3600" b="1" dirty="0"/>
              <a:t>Good:</a:t>
            </a:r>
            <a:r>
              <a:rPr lang="en-US" sz="3600" dirty="0"/>
              <a:t> iPods are the best source for transporting and playing music not only because they are compact and user-friendly but also because they store large amounts of music.</a:t>
            </a:r>
          </a:p>
          <a:p>
            <a:endParaRPr lang="en-US" dirty="0"/>
          </a:p>
        </p:txBody>
      </p:sp>
      <p:sp>
        <p:nvSpPr>
          <p:cNvPr id="4" name="Moon 3"/>
          <p:cNvSpPr/>
          <p:nvPr/>
        </p:nvSpPr>
        <p:spPr>
          <a:xfrm>
            <a:off x="7620000" y="457200"/>
            <a:ext cx="457200" cy="9144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oon 4"/>
          <p:cNvSpPr/>
          <p:nvPr/>
        </p:nvSpPr>
        <p:spPr>
          <a:xfrm>
            <a:off x="1066800" y="457200"/>
            <a:ext cx="457200" cy="9144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2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KINDS OF THESIS </a:t>
            </a:r>
            <a:r>
              <a:rPr lang="en-US" b="1" dirty="0" smtClean="0"/>
              <a:t>STATEMENTS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i="1" dirty="0">
                <a:solidFill>
                  <a:srgbClr val="00B0F0"/>
                </a:solidFill>
              </a:rPr>
              <a:t>enumerative thesis </a:t>
            </a:r>
            <a:r>
              <a:rPr lang="en-US" dirty="0"/>
              <a:t>(a.k.a. “</a:t>
            </a:r>
            <a:r>
              <a:rPr lang="en-US" u="sng" dirty="0"/>
              <a:t>three-point” thesis</a:t>
            </a:r>
            <a:r>
              <a:rPr lang="en-US" dirty="0"/>
              <a:t>) lists the evidence that supports your primary argument.  Each body paragraph discusses one piece of </a:t>
            </a:r>
            <a:r>
              <a:rPr lang="en-US" dirty="0" smtClean="0"/>
              <a:t>evidence.</a:t>
            </a:r>
          </a:p>
          <a:p>
            <a:pPr lvl="1"/>
            <a:r>
              <a:rPr lang="en-US" b="1" dirty="0" smtClean="0"/>
              <a:t>Example</a:t>
            </a:r>
            <a:r>
              <a:rPr lang="en-US" b="1" dirty="0"/>
              <a:t>:  </a:t>
            </a:r>
            <a:r>
              <a:rPr lang="en-US" dirty="0"/>
              <a:t>The writers </a:t>
            </a:r>
            <a:r>
              <a:rPr lang="en-US"/>
              <a:t>of </a:t>
            </a:r>
            <a:r>
              <a:rPr lang="en-US" i="1" smtClean="0"/>
              <a:t>Family </a:t>
            </a:r>
            <a:r>
              <a:rPr lang="en-US" i="1" dirty="0"/>
              <a:t>Guy </a:t>
            </a:r>
            <a:r>
              <a:rPr lang="en-US" dirty="0"/>
              <a:t>use irreverent humor to satirize pop culture, comment on the stereotypical American family, and explore controversial themes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19600"/>
            <a:ext cx="38862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71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Enumerative 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9142"/>
            <a:ext cx="8229600" cy="4525963"/>
          </a:xfrm>
        </p:spPr>
        <p:txBody>
          <a:bodyPr/>
          <a:lstStyle/>
          <a:p>
            <a:r>
              <a:rPr lang="en-US" dirty="0"/>
              <a:t>Though </a:t>
            </a:r>
            <a:r>
              <a:rPr lang="en-US" u="sng" dirty="0"/>
              <a:t>three points </a:t>
            </a:r>
            <a:r>
              <a:rPr lang="en-US" dirty="0"/>
              <a:t>are commonly used, writers should use </a:t>
            </a:r>
            <a:r>
              <a:rPr lang="en-US" u="sng" dirty="0"/>
              <a:t>as many </a:t>
            </a:r>
            <a:r>
              <a:rPr lang="en-US" dirty="0"/>
              <a:t>supporting ideas as they deem necessary.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" y="3627596"/>
            <a:ext cx="1826661" cy="229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762" y="5059924"/>
            <a:ext cx="1600662" cy="169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88556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360" y="3124200"/>
            <a:ext cx="1812567" cy="221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60" y="3657600"/>
            <a:ext cx="1869701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6032" y="3261360"/>
            <a:ext cx="1074367" cy="17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10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06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KINDS OF THESIS </a:t>
            </a:r>
            <a:r>
              <a:rPr lang="en-US" b="1" dirty="0" smtClean="0"/>
              <a:t>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06" y="1143000"/>
            <a:ext cx="8229600" cy="452596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i="1" dirty="0">
                <a:solidFill>
                  <a:srgbClr val="00B0F0"/>
                </a:solidFill>
              </a:rPr>
              <a:t>umbrella thesis </a:t>
            </a:r>
            <a:r>
              <a:rPr lang="en-US" dirty="0"/>
              <a:t>encompasses the entire argument in a concise statement without naming each piece of evidence that the author plans to </a:t>
            </a:r>
            <a:r>
              <a:rPr lang="en-US" dirty="0" smtClean="0"/>
              <a:t>use.</a:t>
            </a:r>
          </a:p>
          <a:p>
            <a:pPr lvl="1"/>
            <a:r>
              <a:rPr lang="en-US" b="1" dirty="0" smtClean="0"/>
              <a:t>Example</a:t>
            </a:r>
            <a:r>
              <a:rPr lang="en-US" b="1" dirty="0"/>
              <a:t>:  </a:t>
            </a:r>
            <a:r>
              <a:rPr lang="en-US" dirty="0"/>
              <a:t>The irreverent humor used in </a:t>
            </a:r>
            <a:r>
              <a:rPr lang="en-US" i="1" dirty="0" smtClean="0"/>
              <a:t>Family </a:t>
            </a:r>
            <a:r>
              <a:rPr lang="en-US" i="1" dirty="0"/>
              <a:t>Guy</a:t>
            </a:r>
            <a:r>
              <a:rPr lang="en-US" dirty="0"/>
              <a:t> is not simply for shock value; the writers are commenting on much deeper societal issues.</a:t>
            </a:r>
            <a:r>
              <a:rPr lang="en-US" b="1" dirty="0"/>
              <a:t>  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72000"/>
            <a:ext cx="263421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92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2331</TotalTime>
  <Words>789</Words>
  <Application>Microsoft Office PowerPoint</Application>
  <PresentationFormat>On-screen Show (4:3)</PresentationFormat>
  <Paragraphs>74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Document</vt:lpstr>
      <vt:lpstr>Thesis Statements</vt:lpstr>
      <vt:lpstr>Thesis Statements</vt:lpstr>
      <vt:lpstr>A Thesis Statement:</vt:lpstr>
      <vt:lpstr>Thesis Statements</vt:lpstr>
      <vt:lpstr>Thesis Statements</vt:lpstr>
      <vt:lpstr>Thesis Statements</vt:lpstr>
      <vt:lpstr>KINDS OF THESIS STATEMENTS </vt:lpstr>
      <vt:lpstr>Enumerative Thesis</vt:lpstr>
      <vt:lpstr>KINDS OF THESIS STATEMENTS</vt:lpstr>
      <vt:lpstr>HOW TO DEVELOP A THESIS STATEMENT</vt:lpstr>
      <vt:lpstr>ways to expand your thesis</vt:lpstr>
      <vt:lpstr>ways to expand your thesis</vt:lpstr>
      <vt:lpstr>ways to expand your thesis</vt:lpstr>
      <vt:lpstr>ways to expand your thesis</vt:lpstr>
      <vt:lpstr>ways to expand your thesis</vt:lpstr>
      <vt:lpstr>TOPIC SENTENCES</vt:lpstr>
      <vt:lpstr>The Solar System Analogy</vt:lpstr>
      <vt:lpstr>The Roof and Pillar Analogy </vt:lpstr>
    </vt:vector>
  </TitlesOfParts>
  <Company>BPS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Thesis Statements</dc:title>
  <dc:creator>user</dc:creator>
  <cp:lastModifiedBy>user</cp:lastModifiedBy>
  <cp:revision>16</cp:revision>
  <dcterms:created xsi:type="dcterms:W3CDTF">2013-03-14T12:35:38Z</dcterms:created>
  <dcterms:modified xsi:type="dcterms:W3CDTF">2014-03-20T19:08:47Z</dcterms:modified>
</cp:coreProperties>
</file>