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DC5F1F8-27D5-475F-BE00-78258BED4DDE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6B4914-4AB6-47F0-B1DF-FB630B7E94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60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4634F8-3900-450D-9970-283E99A29DE7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3CC403-746D-4EC0-8EAB-D8AAB4CBF10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Persuasive Lessons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10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781800" y="4520588"/>
            <a:ext cx="1066800" cy="1219200"/>
          </a:xfrm>
          <a:prstGeom prst="smileyFac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/>
          <a:lstStyle/>
          <a:p>
            <a:r>
              <a:rPr lang="en-US" b="1" dirty="0"/>
              <a:t>Avoiding 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543800" cy="4267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Plagiarism can be obvious, as when an essay is copied word for word, but it can also be </a:t>
            </a:r>
            <a:r>
              <a:rPr lang="en-US" sz="2800" dirty="0" smtClean="0"/>
              <a:t>accidental.</a:t>
            </a:r>
          </a:p>
          <a:p>
            <a:pPr lvl="1"/>
            <a:r>
              <a:rPr lang="en-US" sz="2800" dirty="0" smtClean="0"/>
              <a:t>Accidental plagiarism occurs when a writer fails to correctly </a:t>
            </a:r>
            <a:r>
              <a:rPr lang="en-US" sz="2800" b="1" dirty="0" smtClean="0"/>
              <a:t>paraphrase</a:t>
            </a:r>
            <a:r>
              <a:rPr lang="en-US" sz="2800" dirty="0" smtClean="0"/>
              <a:t> – to rewrite information in his or her own words.</a:t>
            </a:r>
          </a:p>
          <a:p>
            <a:pPr lvl="1"/>
            <a:r>
              <a:rPr lang="en-US" sz="2800" dirty="0"/>
              <a:t>Accidental </a:t>
            </a:r>
            <a:r>
              <a:rPr lang="en-US" sz="2800" dirty="0" smtClean="0"/>
              <a:t>plagiarism may also occur when a writer fails to accurately </a:t>
            </a:r>
            <a:r>
              <a:rPr lang="en-US" sz="2800" b="1" dirty="0" smtClean="0"/>
              <a:t>cite</a:t>
            </a:r>
            <a:r>
              <a:rPr lang="en-US" sz="2800" dirty="0" smtClean="0"/>
              <a:t> a source.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375" y="44527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0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Source 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8768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At least three source </a:t>
            </a:r>
            <a:r>
              <a:rPr lang="en-US" b="1" dirty="0" smtClean="0"/>
              <a:t>references-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/>
              <a:t>(written and stated in speech)</a:t>
            </a:r>
          </a:p>
          <a:p>
            <a:pPr marL="896112" lvl="3" indent="0">
              <a:buNone/>
            </a:pPr>
            <a:endParaRPr lang="en-US" sz="900" dirty="0"/>
          </a:p>
          <a:p>
            <a:pPr lvl="1"/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</a:rPr>
              <a:t>State where your evidence is from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: 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/>
              <a:t>The following statement was made by the American Cancer Society on May 25, </a:t>
            </a:r>
            <a:r>
              <a:rPr lang="en-US" sz="2800" dirty="0" smtClean="0"/>
              <a:t>2012</a:t>
            </a:r>
            <a:r>
              <a:rPr lang="en-US" sz="2800" dirty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/>
              <a:t>According to the World Health Organization, </a:t>
            </a:r>
            <a:r>
              <a:rPr lang="en-US" sz="2800" dirty="0" smtClean="0"/>
              <a:t>…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As stated by Winston Churchill, “Success is the ability to go from failure to failure without losing your enthusiasm.”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678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Plagiarism is BAD!</a:t>
            </a:r>
            <a:endParaRPr lang="en-US" b="1" dirty="0"/>
          </a:p>
        </p:txBody>
      </p:sp>
      <p:sp>
        <p:nvSpPr>
          <p:cNvPr id="4" name="Arc 3"/>
          <p:cNvSpPr/>
          <p:nvPr/>
        </p:nvSpPr>
        <p:spPr>
          <a:xfrm>
            <a:off x="8610600" y="6477000"/>
            <a:ext cx="4572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8694145" y="6477000"/>
            <a:ext cx="373655" cy="304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282" y="2347224"/>
            <a:ext cx="4485815" cy="312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1" y="2010578"/>
            <a:ext cx="6400800" cy="350897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97" y="4068638"/>
            <a:ext cx="1847048" cy="238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78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24744" cy="1143000"/>
          </a:xfrm>
        </p:spPr>
        <p:txBody>
          <a:bodyPr/>
          <a:lstStyle/>
          <a:p>
            <a:r>
              <a:rPr lang="en-US" b="1" dirty="0" smtClean="0"/>
              <a:t>Paraphrasing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01000" cy="4648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i="1" dirty="0" smtClean="0"/>
              <a:t>Can an ape master anything like human language?  Although primatologists have reported such abilities, the high priests of linguistics have scoffed.</a:t>
            </a:r>
          </a:p>
          <a:p>
            <a:pPr marL="68580" indent="0">
              <a:buNone/>
            </a:pPr>
            <a:endParaRPr lang="en-US" sz="1000" dirty="0"/>
          </a:p>
          <a:p>
            <a:r>
              <a:rPr lang="en-US" sz="2800" b="1" dirty="0" smtClean="0"/>
              <a:t>What words can be simplified?</a:t>
            </a:r>
          </a:p>
          <a:p>
            <a:pPr lvl="1"/>
            <a:r>
              <a:rPr lang="en-US" sz="2800" dirty="0" smtClean="0"/>
              <a:t>Primatologists = researchers</a:t>
            </a:r>
          </a:p>
          <a:p>
            <a:pPr lvl="1"/>
            <a:r>
              <a:rPr lang="en-US" sz="2800" dirty="0" smtClean="0"/>
              <a:t>High priests = experts</a:t>
            </a:r>
          </a:p>
          <a:p>
            <a:pPr lvl="1"/>
            <a:r>
              <a:rPr lang="en-US" sz="2800" dirty="0" smtClean="0"/>
              <a:t>Scoffed = questioned</a:t>
            </a:r>
          </a:p>
          <a:p>
            <a:pPr marL="68580" indent="0">
              <a:buNone/>
            </a:pPr>
            <a:r>
              <a:rPr lang="en-US" sz="2800" dirty="0"/>
              <a:t>	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6324600" y="4191000"/>
            <a:ext cx="1600200" cy="16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3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b="1" dirty="0"/>
              <a:t>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68580" indent="0" algn="ctr">
              <a:buNone/>
            </a:pPr>
            <a:r>
              <a:rPr lang="en-US" b="1" dirty="0" smtClean="0"/>
              <a:t>When you restate someone else’s ideas, using your own words, you are paraphrasing.</a:t>
            </a:r>
            <a:r>
              <a:rPr lang="en-US" b="1" i="1" dirty="0"/>
              <a:t> </a:t>
            </a:r>
            <a:endParaRPr lang="en-US" b="1" i="1" dirty="0" smtClean="0"/>
          </a:p>
          <a:p>
            <a:pPr marL="68580" indent="0" algn="ctr">
              <a:buNone/>
            </a:pPr>
            <a:endParaRPr lang="en-US" sz="800" b="1" i="1" dirty="0" smtClean="0"/>
          </a:p>
          <a:p>
            <a:r>
              <a:rPr lang="en-US" sz="1800" b="1" i="1" dirty="0" smtClean="0"/>
              <a:t>Original</a:t>
            </a:r>
            <a:r>
              <a:rPr lang="en-US" sz="1800" i="1" dirty="0" smtClean="0"/>
              <a:t>: Can </a:t>
            </a:r>
            <a:r>
              <a:rPr lang="en-US" sz="1800" i="1" dirty="0"/>
              <a:t>an ape master anything like human language?  Although primatologists have reported such abilities, the high priests of linguistics have scoffed.</a:t>
            </a:r>
          </a:p>
          <a:p>
            <a:pPr marL="68580" indent="0">
              <a:buNone/>
            </a:pPr>
            <a:endParaRPr lang="en-US" sz="1200" dirty="0"/>
          </a:p>
          <a:p>
            <a:pPr marL="68580" indent="0">
              <a:buNone/>
            </a:pPr>
            <a:r>
              <a:rPr lang="en-US" b="1" dirty="0" smtClean="0"/>
              <a:t>Paraphrase</a:t>
            </a:r>
            <a:r>
              <a:rPr lang="en-US" dirty="0" smtClean="0"/>
              <a:t>: </a:t>
            </a:r>
            <a:r>
              <a:rPr lang="en-US" sz="2800" dirty="0" smtClean="0"/>
              <a:t>Researchers who work with primates such as apes believe that certain apes can acquire language.  However, experts in linguistics have questioned the idea.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8686800" y="6400800"/>
            <a:ext cx="381000" cy="304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5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1143000"/>
          </a:xfrm>
        </p:spPr>
        <p:txBody>
          <a:bodyPr/>
          <a:lstStyle/>
          <a:p>
            <a:r>
              <a:rPr lang="en-US" b="1" dirty="0" smtClean="0"/>
              <a:t>Summarizing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135009" cy="40800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brief retelling of the main ideas in a longer work.</a:t>
            </a:r>
          </a:p>
          <a:p>
            <a:pPr marL="68580" indent="0">
              <a:buNone/>
            </a:pPr>
            <a:endParaRPr lang="en-US" sz="1000" dirty="0"/>
          </a:p>
          <a:p>
            <a:r>
              <a:rPr lang="en-US" sz="3200" dirty="0" smtClean="0"/>
              <a:t>Summarizing will help you to do research, write reports, understand and recall your reading, and do well on tests.</a:t>
            </a:r>
            <a:endParaRPr lang="en-US" sz="3200" dirty="0"/>
          </a:p>
        </p:txBody>
      </p:sp>
      <p:sp>
        <p:nvSpPr>
          <p:cNvPr id="4" name="5-Point Star 3"/>
          <p:cNvSpPr/>
          <p:nvPr/>
        </p:nvSpPr>
        <p:spPr>
          <a:xfrm>
            <a:off x="4114800" y="5181600"/>
            <a:ext cx="10668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1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What is the difference?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676400"/>
            <a:ext cx="3776472" cy="41300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summary </a:t>
            </a:r>
            <a:r>
              <a:rPr lang="en-US" sz="2800" dirty="0" smtClean="0"/>
              <a:t>includes the main points.  </a:t>
            </a:r>
          </a:p>
          <a:p>
            <a:r>
              <a:rPr lang="en-US" sz="2800" dirty="0" smtClean="0"/>
              <a:t>It is written in your own words.  </a:t>
            </a:r>
          </a:p>
          <a:p>
            <a:r>
              <a:rPr lang="en-US" sz="2800" dirty="0" smtClean="0"/>
              <a:t>It is always shorter and simpler than the original passage.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43400" y="1828800"/>
            <a:ext cx="4114800" cy="3977639"/>
          </a:xfrm>
        </p:spPr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paraphrase </a:t>
            </a:r>
            <a:r>
              <a:rPr lang="en-US" sz="2800" dirty="0" smtClean="0"/>
              <a:t>includes the main points.</a:t>
            </a:r>
          </a:p>
          <a:p>
            <a:r>
              <a:rPr lang="en-US" sz="2800" dirty="0" smtClean="0"/>
              <a:t>It is written in your own words.</a:t>
            </a:r>
          </a:p>
          <a:p>
            <a:r>
              <a:rPr lang="en-US" sz="2800" dirty="0" smtClean="0"/>
              <a:t>It may be longer, shorter, or the same length as the original.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11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1143000"/>
          </a:xfrm>
        </p:spPr>
        <p:txBody>
          <a:bodyPr/>
          <a:lstStyle/>
          <a:p>
            <a:r>
              <a:rPr lang="en-US" b="1" dirty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058809" cy="4080029"/>
          </a:xfrm>
        </p:spPr>
        <p:txBody>
          <a:bodyPr/>
          <a:lstStyle/>
          <a:p>
            <a:pPr marL="68580" indent="0" algn="ctr">
              <a:buNone/>
            </a:pPr>
            <a:r>
              <a:rPr lang="en-US" sz="3600" b="1" dirty="0" smtClean="0"/>
              <a:t>Summary = shorter, simpler</a:t>
            </a:r>
          </a:p>
          <a:p>
            <a:pPr marL="68580" indent="0">
              <a:buNone/>
            </a:pPr>
            <a:endParaRPr lang="en-US" sz="1000" dirty="0"/>
          </a:p>
          <a:p>
            <a:pPr marL="68580" indent="0">
              <a:buNone/>
            </a:pPr>
            <a:r>
              <a:rPr lang="en-US" sz="2800" b="1" dirty="0" smtClean="0"/>
              <a:t>Qualities of a good summary= </a:t>
            </a:r>
          </a:p>
          <a:p>
            <a:r>
              <a:rPr lang="en-US" sz="2800" dirty="0" smtClean="0"/>
              <a:t>Simple</a:t>
            </a:r>
          </a:p>
          <a:p>
            <a:r>
              <a:rPr lang="en-US" sz="2800" dirty="0" smtClean="0"/>
              <a:t>Short</a:t>
            </a:r>
          </a:p>
          <a:p>
            <a:r>
              <a:rPr lang="en-US" sz="2800" dirty="0" smtClean="0"/>
              <a:t>Covers main ideas</a:t>
            </a:r>
          </a:p>
          <a:p>
            <a:r>
              <a:rPr lang="en-US" sz="2800" dirty="0" smtClean="0"/>
              <a:t>Makes sense</a:t>
            </a:r>
          </a:p>
          <a:p>
            <a:r>
              <a:rPr lang="en-US" sz="2800" dirty="0" smtClean="0"/>
              <a:t>Is written in your own words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8686800" y="6400800"/>
            <a:ext cx="381000" cy="304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6605337" y="3200400"/>
            <a:ext cx="1524000" cy="1600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5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24744" cy="1143000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135009" cy="4003829"/>
          </a:xfrm>
        </p:spPr>
        <p:txBody>
          <a:bodyPr/>
          <a:lstStyle/>
          <a:p>
            <a:r>
              <a:rPr lang="en-US" sz="3200" dirty="0" smtClean="0"/>
              <a:t> Think about your favorite movie.</a:t>
            </a:r>
          </a:p>
          <a:p>
            <a:pPr lvl="2"/>
            <a:r>
              <a:rPr lang="en-US" sz="3200" dirty="0" smtClean="0"/>
              <a:t>How did it end?</a:t>
            </a:r>
          </a:p>
          <a:p>
            <a:pPr marL="68580" indent="0">
              <a:buNone/>
            </a:pPr>
            <a:endParaRPr lang="en-US" sz="1200" dirty="0"/>
          </a:p>
          <a:p>
            <a:r>
              <a:rPr lang="en-US" sz="3200" b="1" dirty="0" smtClean="0"/>
              <a:t>Conclusions are just as important to readers and listeners as they are to the audience of a movie.</a:t>
            </a:r>
            <a:endParaRPr lang="en-US" sz="3200" b="1" dirty="0"/>
          </a:p>
        </p:txBody>
      </p:sp>
      <p:sp>
        <p:nvSpPr>
          <p:cNvPr id="4" name="Sun 3"/>
          <p:cNvSpPr/>
          <p:nvPr/>
        </p:nvSpPr>
        <p:spPr>
          <a:xfrm>
            <a:off x="3352800" y="4876800"/>
            <a:ext cx="1524000" cy="1295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24744" cy="1143000"/>
          </a:xfrm>
        </p:spPr>
        <p:txBody>
          <a:bodyPr/>
          <a:lstStyle/>
          <a:p>
            <a:r>
              <a:rPr lang="en-US" b="1" dirty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058809" cy="4003829"/>
          </a:xfrm>
        </p:spPr>
        <p:txBody>
          <a:bodyPr/>
          <a:lstStyle/>
          <a:p>
            <a:r>
              <a:rPr lang="en-US" dirty="0" smtClean="0"/>
              <a:t>An effective conclusion grows naturally out of a body of work.  </a:t>
            </a:r>
          </a:p>
          <a:p>
            <a:r>
              <a:rPr lang="en-US" dirty="0" smtClean="0"/>
              <a:t>Never write “The End”  to conclude</a:t>
            </a:r>
          </a:p>
          <a:p>
            <a:r>
              <a:rPr lang="en-US" dirty="0" smtClean="0"/>
              <a:t>A conclusion rounds out a piece of writing and ties up any loose details.</a:t>
            </a:r>
          </a:p>
          <a:p>
            <a:r>
              <a:rPr lang="en-US" dirty="0" smtClean="0"/>
              <a:t>A conclusion provides the author with a  chance to make his or her final point.</a:t>
            </a:r>
          </a:p>
          <a:p>
            <a:r>
              <a:rPr lang="en-US" dirty="0" smtClean="0"/>
              <a:t>It gives the audience a feeling of closure.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162800" y="5105400"/>
            <a:ext cx="1371600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315200" y="762000"/>
            <a:ext cx="1371600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1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1143000"/>
          </a:xfrm>
        </p:spPr>
        <p:txBody>
          <a:bodyPr/>
          <a:lstStyle/>
          <a:p>
            <a:r>
              <a:rPr lang="en-US" dirty="0" smtClean="0"/>
              <a:t>Persuasive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239000" cy="4038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/>
              <a:t>A persuasive essay makes a clear and forceful claim, supports that claim with reasons and evidence, and responds to possible counterarguments.</a:t>
            </a:r>
          </a:p>
          <a:p>
            <a:pPr marL="68580" indent="0">
              <a:buNone/>
            </a:pPr>
            <a:endParaRPr lang="en-US" sz="3200" b="1" dirty="0"/>
          </a:p>
        </p:txBody>
      </p:sp>
      <p:sp>
        <p:nvSpPr>
          <p:cNvPr id="4" name="Sun 3"/>
          <p:cNvSpPr/>
          <p:nvPr/>
        </p:nvSpPr>
        <p:spPr>
          <a:xfrm>
            <a:off x="3352800" y="4572000"/>
            <a:ext cx="18288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8693686" y="655320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6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b="1" dirty="0" smtClean="0"/>
              <a:t>Thesis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162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Nonfiction compositions, such as research papers and persuasive essays, begin by telling readers what they will encounter in the text.</a:t>
            </a:r>
          </a:p>
          <a:p>
            <a:r>
              <a:rPr lang="en-US" dirty="0" smtClean="0"/>
              <a:t>An introduction to an essay, speech or other nonfiction work contains a </a:t>
            </a:r>
            <a:r>
              <a:rPr lang="en-US" b="1" dirty="0" smtClean="0"/>
              <a:t>thesis statement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a one or two sentence statement identifying the composition’s: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</a:rPr>
              <a:t>Topic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</a:rPr>
              <a:t>Main idea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</a:rPr>
              <a:t>Purpose</a:t>
            </a:r>
          </a:p>
          <a:p>
            <a:pPr marL="896112" lvl="3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6553200" y="4724400"/>
            <a:ext cx="1143000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7696200" y="838200"/>
            <a:ext cx="5715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9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24744" cy="1143000"/>
          </a:xfrm>
        </p:spPr>
        <p:txBody>
          <a:bodyPr/>
          <a:lstStyle/>
          <a:p>
            <a:r>
              <a:rPr lang="en-US" b="1" dirty="0" smtClean="0"/>
              <a:t>A Thesis </a:t>
            </a:r>
            <a:r>
              <a:rPr lang="en-US" b="1" dirty="0"/>
              <a:t>S</a:t>
            </a:r>
            <a:r>
              <a:rPr lang="en-US" b="1" dirty="0" smtClean="0"/>
              <a:t>tatement: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239000" cy="4572000"/>
          </a:xfrm>
        </p:spPr>
        <p:txBody>
          <a:bodyPr/>
          <a:lstStyle/>
          <a:p>
            <a:r>
              <a:rPr lang="en-US" dirty="0" smtClean="0"/>
              <a:t>Builds reader interest</a:t>
            </a:r>
          </a:p>
          <a:p>
            <a:r>
              <a:rPr lang="en-US" dirty="0" smtClean="0"/>
              <a:t>Helps a reader know what to expect </a:t>
            </a:r>
          </a:p>
          <a:p>
            <a:r>
              <a:rPr lang="en-US" dirty="0" smtClean="0"/>
              <a:t>Clarifies the writer’s purpose</a:t>
            </a:r>
          </a:p>
          <a:p>
            <a:r>
              <a:rPr lang="en-US" dirty="0" smtClean="0"/>
              <a:t>Helps a writer focus the composition</a:t>
            </a:r>
          </a:p>
          <a:p>
            <a:r>
              <a:rPr lang="en-US" dirty="0" smtClean="0"/>
              <a:t>Helps a writer check that necessary information is included</a:t>
            </a:r>
          </a:p>
          <a:p>
            <a:r>
              <a:rPr lang="en-US" dirty="0" smtClean="0"/>
              <a:t>Helps a writer decide when the research, arguments, outline, or other pre-writing is complete</a:t>
            </a:r>
          </a:p>
          <a:p>
            <a:r>
              <a:rPr lang="en-US" dirty="0" smtClean="0"/>
              <a:t>Helps a writer make edits- cuts and additions to – the composition</a:t>
            </a: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010400" y="990600"/>
            <a:ext cx="1447800" cy="16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1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024744" cy="1143000"/>
          </a:xfrm>
        </p:spPr>
        <p:txBody>
          <a:bodyPr/>
          <a:lstStyle/>
          <a:p>
            <a:r>
              <a:rPr lang="en-US" b="1" dirty="0" smtClean="0"/>
              <a:t>Thesis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058809" cy="42324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u="sng" dirty="0" smtClean="0"/>
              <a:t>Examples:</a:t>
            </a:r>
          </a:p>
          <a:p>
            <a:pPr marL="68580" indent="0">
              <a:buNone/>
            </a:pPr>
            <a:r>
              <a:rPr lang="en-US" dirty="0" smtClean="0"/>
              <a:t>Last week, the school board agreed on a plan to station police officers in the hallways at Parker High School.</a:t>
            </a:r>
          </a:p>
          <a:p>
            <a:pPr lvl="1"/>
            <a:r>
              <a:rPr lang="en-US" b="1" i="1" dirty="0" smtClean="0"/>
              <a:t>A thesis statement </a:t>
            </a:r>
            <a:r>
              <a:rPr lang="en-US" b="1" i="1" u="sng" dirty="0" smtClean="0"/>
              <a:t>should not </a:t>
            </a:r>
            <a:r>
              <a:rPr lang="en-US" b="1" i="1" dirty="0" smtClean="0"/>
              <a:t>be a simple statement of fact.</a:t>
            </a:r>
          </a:p>
          <a:p>
            <a:pPr marL="68580" indent="0">
              <a:buNone/>
            </a:pPr>
            <a:r>
              <a:rPr lang="en-US" dirty="0" smtClean="0"/>
              <a:t>Using city police as “resource officers” in the hallways of Parker High School </a:t>
            </a:r>
            <a:r>
              <a:rPr lang="en-US" dirty="0"/>
              <a:t>i</a:t>
            </a:r>
            <a:r>
              <a:rPr lang="en-US" dirty="0" smtClean="0"/>
              <a:t>s a first step down the terrifying road to totalitarianism.</a:t>
            </a:r>
          </a:p>
          <a:p>
            <a:pPr lvl="1"/>
            <a:r>
              <a:rPr lang="en-US" b="1" i="1" dirty="0" smtClean="0"/>
              <a:t>A </a:t>
            </a:r>
            <a:r>
              <a:rPr lang="en-US" b="1" i="1" dirty="0"/>
              <a:t>thesis statement </a:t>
            </a:r>
            <a:r>
              <a:rPr lang="en-US" b="1" i="1" u="sng" dirty="0"/>
              <a:t>should not </a:t>
            </a:r>
            <a:r>
              <a:rPr lang="en-US" b="1" i="1" dirty="0" smtClean="0"/>
              <a:t>express sweeping opinions.  </a:t>
            </a:r>
          </a:p>
          <a:p>
            <a:pPr lvl="1"/>
            <a:r>
              <a:rPr lang="en-US" b="1" i="1" dirty="0" smtClean="0"/>
              <a:t>Overemotional tone</a:t>
            </a:r>
            <a:endParaRPr lang="en-US" b="1" i="1" dirty="0"/>
          </a:p>
          <a:p>
            <a:pPr marL="365760" lvl="1" indent="0">
              <a:buNone/>
            </a:pPr>
            <a:r>
              <a:rPr lang="en-US" dirty="0" smtClean="0"/>
              <a:t>	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b="1" i="1" dirty="0"/>
          </a:p>
          <a:p>
            <a:pPr marL="365760" lvl="1" indent="0">
              <a:buNone/>
            </a:pPr>
            <a:endParaRPr lang="en-US" b="1" i="1" dirty="0" smtClean="0"/>
          </a:p>
        </p:txBody>
      </p:sp>
      <p:sp>
        <p:nvSpPr>
          <p:cNvPr id="4" name="Sun 3"/>
          <p:cNvSpPr/>
          <p:nvPr/>
        </p:nvSpPr>
        <p:spPr>
          <a:xfrm>
            <a:off x="7219720" y="845545"/>
            <a:ext cx="8382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n 4"/>
          <p:cNvSpPr/>
          <p:nvPr/>
        </p:nvSpPr>
        <p:spPr>
          <a:xfrm>
            <a:off x="7219720" y="5334000"/>
            <a:ext cx="8382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1143000"/>
          </a:xfrm>
        </p:spPr>
        <p:txBody>
          <a:bodyPr/>
          <a:lstStyle/>
          <a:p>
            <a:r>
              <a:rPr lang="en-US" dirty="0"/>
              <a:t>Thesis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171" y="1815488"/>
            <a:ext cx="6982609" cy="42324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Stationing police officers in our high school hallways is a misuse of city resources and sends the unfair message that students are not to be trusted.</a:t>
            </a:r>
          </a:p>
          <a:p>
            <a:pPr lvl="1"/>
            <a:r>
              <a:rPr lang="en-US" b="1" i="1" dirty="0"/>
              <a:t>A thesis statement </a:t>
            </a:r>
            <a:r>
              <a:rPr lang="en-US" b="1" i="1" u="sng" dirty="0" smtClean="0"/>
              <a:t>should </a:t>
            </a:r>
            <a:r>
              <a:rPr lang="en-US" b="1" i="1" dirty="0" smtClean="0"/>
              <a:t>make a point that can be supported by evidence.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29798" y="1600200"/>
            <a:ext cx="3048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3581400" y="4419600"/>
            <a:ext cx="1905000" cy="1676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2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024744" cy="1143000"/>
          </a:xfrm>
        </p:spPr>
        <p:txBody>
          <a:bodyPr/>
          <a:lstStyle/>
          <a:p>
            <a:r>
              <a:rPr lang="en-US" b="1" dirty="0"/>
              <a:t>Thesis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43800" cy="449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Ernest Hemingway’s war stories are very good.</a:t>
            </a:r>
          </a:p>
          <a:p>
            <a:pPr lvl="1"/>
            <a:r>
              <a:rPr lang="en-US" dirty="0" smtClean="0"/>
              <a:t>Vague and simply states an opinion </a:t>
            </a:r>
          </a:p>
          <a:p>
            <a:pPr lvl="1"/>
            <a:endParaRPr lang="en-US" dirty="0"/>
          </a:p>
          <a:p>
            <a:pPr marL="68580" indent="0">
              <a:buNone/>
            </a:pPr>
            <a:r>
              <a:rPr lang="en-US" dirty="0" smtClean="0"/>
              <a:t>In his short stories, </a:t>
            </a:r>
            <a:r>
              <a:rPr lang="en-US" dirty="0"/>
              <a:t>Ernest </a:t>
            </a:r>
            <a:r>
              <a:rPr lang="en-US" dirty="0" smtClean="0"/>
              <a:t>Hemingway used short sentences and extensive dialogue to create a distinctive prose style.</a:t>
            </a:r>
          </a:p>
          <a:p>
            <a:pPr lvl="1"/>
            <a:r>
              <a:rPr lang="en-US" dirty="0" smtClean="0"/>
              <a:t>Identifies the writer’s main idea</a:t>
            </a:r>
          </a:p>
          <a:p>
            <a:pPr lvl="1"/>
            <a:r>
              <a:rPr lang="en-US" dirty="0" smtClean="0"/>
              <a:t>Tells what the writer plans to prove or explain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602317" y="2261212"/>
            <a:ext cx="457200" cy="4572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6830917" y="5029200"/>
            <a:ext cx="8382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8610600" y="6553200"/>
            <a:ext cx="533400" cy="304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2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143000"/>
          </a:xfrm>
        </p:spPr>
        <p:txBody>
          <a:bodyPr/>
          <a:lstStyle/>
          <a:p>
            <a:r>
              <a:rPr lang="en-US" b="1" dirty="0" smtClean="0"/>
              <a:t>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191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writing, good first impressions are important.</a:t>
            </a:r>
          </a:p>
          <a:p>
            <a:pPr lvl="1"/>
            <a:r>
              <a:rPr lang="en-US" sz="3200" dirty="0" smtClean="0"/>
              <a:t>In a composition, a writer only has one chance to make that first impression with readers –</a:t>
            </a:r>
          </a:p>
          <a:p>
            <a:pPr lvl="3"/>
            <a:r>
              <a:rPr lang="en-US" sz="3200" b="1" dirty="0"/>
              <a:t>i</a:t>
            </a:r>
            <a:r>
              <a:rPr lang="en-US" sz="3200" b="1" dirty="0" smtClean="0"/>
              <a:t>n the introduction!</a:t>
            </a:r>
            <a:endParaRPr lang="en-US" sz="3200" b="1" dirty="0"/>
          </a:p>
        </p:txBody>
      </p:sp>
      <p:sp>
        <p:nvSpPr>
          <p:cNvPr id="4" name="Sun 3"/>
          <p:cNvSpPr/>
          <p:nvPr/>
        </p:nvSpPr>
        <p:spPr>
          <a:xfrm>
            <a:off x="6465983" y="4495800"/>
            <a:ext cx="14478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c 4"/>
          <p:cNvSpPr/>
          <p:nvPr/>
        </p:nvSpPr>
        <p:spPr>
          <a:xfrm>
            <a:off x="8610600" y="6553200"/>
            <a:ext cx="38100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8623453" y="6553200"/>
            <a:ext cx="4572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5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143000"/>
          </a:xfrm>
        </p:spPr>
        <p:txBody>
          <a:bodyPr/>
          <a:lstStyle/>
          <a:p>
            <a:r>
              <a:rPr lang="en-US" b="1" dirty="0" smtClean="0"/>
              <a:t>Avoiding Plagiarism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777317" cy="3508977"/>
          </a:xfrm>
        </p:spPr>
        <p:txBody>
          <a:bodyPr>
            <a:noAutofit/>
          </a:bodyPr>
          <a:lstStyle/>
          <a:p>
            <a:r>
              <a:rPr lang="en-US" sz="3600" dirty="0" smtClean="0"/>
              <a:t>Plagiarism means using someone else’s words or ideas without giving them credit.</a:t>
            </a:r>
          </a:p>
          <a:p>
            <a:r>
              <a:rPr lang="en-US" sz="3600" dirty="0" smtClean="0"/>
              <a:t>You must always give credit for your research information.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61560"/>
            <a:ext cx="2438400" cy="158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55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500</TotalTime>
  <Words>831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Persuasive Lessons</vt:lpstr>
      <vt:lpstr>Persuasive Essay</vt:lpstr>
      <vt:lpstr>Thesis Statements</vt:lpstr>
      <vt:lpstr>A Thesis Statement:</vt:lpstr>
      <vt:lpstr>Thesis Statements</vt:lpstr>
      <vt:lpstr>Thesis Statements</vt:lpstr>
      <vt:lpstr>Thesis Statements</vt:lpstr>
      <vt:lpstr>Introductions</vt:lpstr>
      <vt:lpstr>Avoiding Plagiarism</vt:lpstr>
      <vt:lpstr>Avoiding Plagiarism</vt:lpstr>
      <vt:lpstr>Source References</vt:lpstr>
      <vt:lpstr>Plagiarism is BAD!</vt:lpstr>
      <vt:lpstr>Paraphrasing</vt:lpstr>
      <vt:lpstr>Paraphrasing</vt:lpstr>
      <vt:lpstr>Summarizing</vt:lpstr>
      <vt:lpstr>What is the difference?</vt:lpstr>
      <vt:lpstr>Summarizing</vt:lpstr>
      <vt:lpstr>Conclusions</vt:lpstr>
      <vt:lpstr>Conclusions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cp:lastPrinted>2012-11-12T18:19:52Z</cp:lastPrinted>
  <dcterms:created xsi:type="dcterms:W3CDTF">2012-11-08T12:37:10Z</dcterms:created>
  <dcterms:modified xsi:type="dcterms:W3CDTF">2012-11-26T12:38:26Z</dcterms:modified>
</cp:coreProperties>
</file>