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6" r:id="rId16"/>
    <p:sldId id="270" r:id="rId17"/>
    <p:sldId id="271" r:id="rId18"/>
    <p:sldId id="272" r:id="rId19"/>
    <p:sldId id="273" r:id="rId20"/>
    <p:sldId id="274"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A5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E4670-D77F-4C81-940D-B087AF87A32C}" type="slidenum">
              <a:rPr lang="en-US" smtClean="0"/>
              <a:pPr/>
              <a:t>‹#›</a:t>
            </a:fld>
            <a:endParaRPr lang="en-US"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E4670-D77F-4C81-940D-B087AF87A32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E4670-D77F-4C81-940D-B087AF87A32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0E4670-D77F-4C81-940D-B087AF87A32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1E0E4670-D77F-4C81-940D-B087AF87A32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E4670-D77F-4C81-940D-B087AF87A32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E0E4670-D77F-4C81-940D-B087AF87A32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E0E4670-D77F-4C81-940D-B087AF87A32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E0E4670-D77F-4C81-940D-B087AF87A32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E4670-D77F-4C81-940D-B087AF87A32C}" type="slidenum">
              <a:rPr lang="en-US" smtClean="0"/>
              <a:pPr/>
              <a:t>‹#›</a:t>
            </a:fld>
            <a:endParaRPr lang="en-US"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E449CB2F-16B1-4BA3-BEF0-838C78D80A9C}" type="datetimeFigureOut">
              <a:rPr lang="en-US" smtClean="0"/>
              <a:pPr/>
              <a:t>3/21/2016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E0E4670-D77F-4C81-940D-B087AF87A32C}" type="slidenum">
              <a:rPr lang="en-US" smtClean="0"/>
              <a:pPr/>
              <a:t>‹#›</a:t>
            </a:fld>
            <a:endParaRPr lang="en-US"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E449CB2F-16B1-4BA3-BEF0-838C78D80A9C}" type="datetimeFigureOut">
              <a:rPr lang="en-US" smtClean="0"/>
              <a:pPr/>
              <a:t>3/21/2016</a:t>
            </a:fld>
            <a:endParaRPr lang="en-US"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1E0E4670-D77F-4C81-940D-B087AF87A32C}"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urnitin.com/"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turnitin.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novacat.nova.edu/search~S13?/Xa+midsummer+night's+dream+&amp;searchscope=13&amp;SORT=DZ/Xa+midsummer+night's+dream+&amp;searchscope=13&amp;SORT=DZ&amp;extended=1&amp;SUBKEY=a%20midsummer%20night's%20dream%20/51,132,132,E/frameset&amp;FF=Xa+midsummer+night's+dream+&amp;searchscope=13&amp;SORT=DZ&amp;55,55," TargetMode="External"/><Relationship Id="rId3" Type="http://schemas.openxmlformats.org/officeDocument/2006/relationships/hyperlink" Target="http://novacat.nova.edu/search~S13?/Xa+midsummer+night's+dream+&amp;searchscope=13&amp;SORT=DZ/Xa+midsummer+night's+dream+&amp;searchscope=13&amp;SORT=DZ&amp;extended=1&amp;SUBKEY=a%20midsummer%20night's%20dream%20/1,132,132,E/frameset&amp;FF=Xa+midsummer+night's+dream+&amp;searchscope=13&amp;SORT=DZ&amp;7,7," TargetMode="External"/><Relationship Id="rId7" Type="http://schemas.openxmlformats.org/officeDocument/2006/relationships/hyperlink" Target="http://novacat.nova.edu/search~S13?/Xa+midsummer+night's+dream+&amp;searchscope=13&amp;SORT=DZ/Xa+midsummer+night's+dream+&amp;searchscope=13&amp;SORT=DZ&amp;extended=1&amp;SUBKEY=a%20midsummer%20night's%20dream%20/1,132,132,E/frameset&amp;FF=Xa+midsummer+night's+dream+&amp;searchscope=13&amp;SORT=DZ&amp;50,50," TargetMode="External"/><Relationship Id="rId2" Type="http://schemas.openxmlformats.org/officeDocument/2006/relationships/hyperlink" Target="http://www.amazon.com/William-Shakespeares-Midsummer-Critical-Interpretations/dp/1604138173/ref=sr_1_17?s=books&amp;ie=UTF8&amp;qid=1288288831&amp;sr=1-17" TargetMode="External"/><Relationship Id="rId1" Type="http://schemas.openxmlformats.org/officeDocument/2006/relationships/slideLayout" Target="../slideLayouts/slideLayout2.xml"/><Relationship Id="rId6" Type="http://schemas.openxmlformats.org/officeDocument/2006/relationships/hyperlink" Target="http://novacat.nova.edu/search~S13?/Xa+midsummer+night's+dream+&amp;searchscope=13&amp;SORT=DZ/Xa+midsummer+night's+dream+&amp;searchscope=13&amp;SORT=DZ&amp;extended=1&amp;SUBKEY=a%20midsummer%20night's%20dream%20/1,132,132,E/frameset&amp;FF=Xa+midsummer+night's+dream+&amp;searchscope=13&amp;SORT=DZ&amp;41,41," TargetMode="External"/><Relationship Id="rId5" Type="http://schemas.openxmlformats.org/officeDocument/2006/relationships/hyperlink" Target="http://novacat.nova.edu/search~S13?/Xa+midsummer+night's+dream+&amp;searchscope=13&amp;SORT=DZ/Xa+midsummer+night's+dream+&amp;searchscope=13&amp;SORT=DZ&amp;extended=1&amp;SUBKEY=a%20midsummer%20night's%20dream%20/1,132,132,E/frameset&amp;FF=Xa+midsummer+night's+dream+&amp;searchscope=13&amp;SORT=DZ&amp;33,33," TargetMode="External"/><Relationship Id="rId10" Type="http://schemas.openxmlformats.org/officeDocument/2006/relationships/hyperlink" Target="http://novacat.nova.edu/search~S13?/Xa+midsummer+night's+dream+&amp;searchscope=13&amp;SORT=DZ/Xa+midsummer+night's+dream+&amp;searchscope=13&amp;SORT=DZ&amp;extended=1&amp;SUBKEY=a%20midsummer%20night's%20dream%20/51,132,132,E/frameset&amp;FF=Xa+midsummer+night's+dream+&amp;searchscope=13&amp;SORT=DZ&amp;85,85," TargetMode="External"/><Relationship Id="rId4" Type="http://schemas.openxmlformats.org/officeDocument/2006/relationships/hyperlink" Target="http://novacat.nova.edu/search~S13?/Xa+midsummer+night's+dream+&amp;searchscope=13&amp;SORT=DZ/Xa+midsummer+night's+dream+&amp;searchscope=13&amp;SORT=DZ&amp;extended=1&amp;SUBKEY=a%20midsummer%20night's%20dream%20/1,132,132,E/frameset&amp;FF=Xa+midsummer+night's+dream+&amp;searchscope=13&amp;SORT=DZ&amp;31,31," TargetMode="External"/><Relationship Id="rId9" Type="http://schemas.openxmlformats.org/officeDocument/2006/relationships/hyperlink" Target="http://novacat.nova.edu/search~S13?/Xa+midsummer+night's+dream+&amp;searchscope=13&amp;SORT=DZ/Xa+midsummer+night's+dream+&amp;searchscope=13&amp;SORT=DZ&amp;extended=1&amp;SUBKEY=a%20midsummer%20night's%20dream%20/51,132,132,E/frameset&amp;FF=Xa+midsummer+night's+dream+&amp;searchscope=13&amp;SORT=DZ&amp;83,83,"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www.shakespeare-online.com/playanalysis/" TargetMode="External"/><Relationship Id="rId2" Type="http://schemas.openxmlformats.org/officeDocument/2006/relationships/hyperlink" Target="http://www.ipl.org/div/litcrit/bin/litcrit.out.pl?au=sha-9"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28800"/>
            <a:ext cx="6579289" cy="1600327"/>
          </a:xfrm>
        </p:spPr>
        <p:txBody>
          <a:bodyPr>
            <a:normAutofit/>
          </a:bodyPr>
          <a:lstStyle/>
          <a:p>
            <a:r>
              <a:rPr lang="en-US" sz="4400" i="1" dirty="0"/>
              <a:t>A</a:t>
            </a:r>
            <a:r>
              <a:rPr lang="en-US" sz="4400" i="1" dirty="0" smtClean="0"/>
              <a:t> Midsummer Night’s Dream</a:t>
            </a:r>
            <a:endParaRPr lang="en-US" sz="4400" i="1" dirty="0"/>
          </a:p>
        </p:txBody>
      </p:sp>
      <p:sp>
        <p:nvSpPr>
          <p:cNvPr id="3" name="Subtitle 2"/>
          <p:cNvSpPr>
            <a:spLocks noGrp="1"/>
          </p:cNvSpPr>
          <p:nvPr>
            <p:ph type="subTitle" idx="1"/>
          </p:nvPr>
        </p:nvSpPr>
        <p:spPr>
          <a:xfrm>
            <a:off x="2590800" y="5334000"/>
            <a:ext cx="4419600" cy="1066800"/>
          </a:xfrm>
        </p:spPr>
        <p:txBody>
          <a:bodyPr>
            <a:normAutofit/>
          </a:bodyPr>
          <a:lstStyle/>
          <a:p>
            <a:r>
              <a:rPr lang="en-US" dirty="0" smtClean="0"/>
              <a:t>Intro &amp; Act Summaries</a:t>
            </a:r>
          </a:p>
          <a:p>
            <a:r>
              <a:rPr lang="en-US" dirty="0" smtClean="0"/>
              <a:t>English 12</a:t>
            </a:r>
            <a:endParaRPr lang="en-US" dirty="0"/>
          </a:p>
        </p:txBody>
      </p:sp>
      <p:pic>
        <p:nvPicPr>
          <p:cNvPr id="2052" name="Picture 4" descr="C:\Users\Owner\AppData\Local\Microsoft\Windows\Temporary Internet Files\Content.IE5\B2EENAIU\MC91021727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40650" y="228600"/>
            <a:ext cx="1403350" cy="1892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205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0219"/>
            <a:ext cx="8229600" cy="868362"/>
          </a:xfrm>
        </p:spPr>
        <p:txBody>
          <a:bodyPr/>
          <a:lstStyle/>
          <a:p>
            <a:r>
              <a:rPr lang="en-US" dirty="0" smtClean="0"/>
              <a:t>Act 3, Sc. 1</a:t>
            </a:r>
            <a:endParaRPr lang="en-US" dirty="0"/>
          </a:p>
        </p:txBody>
      </p:sp>
      <p:sp>
        <p:nvSpPr>
          <p:cNvPr id="3" name="Content Placeholder 2"/>
          <p:cNvSpPr>
            <a:spLocks noGrp="1"/>
          </p:cNvSpPr>
          <p:nvPr>
            <p:ph idx="1"/>
          </p:nvPr>
        </p:nvSpPr>
        <p:spPr>
          <a:xfrm>
            <a:off x="304800" y="1676400"/>
            <a:ext cx="8229600" cy="4800600"/>
          </a:xfrm>
        </p:spPr>
        <p:txBody>
          <a:bodyPr>
            <a:normAutofit fontScale="92500" lnSpcReduction="10000"/>
          </a:bodyPr>
          <a:lstStyle/>
          <a:p>
            <a:r>
              <a:rPr lang="en-US" sz="2800" dirty="0" smtClean="0"/>
              <a:t>The actors discuss how they will perform</a:t>
            </a:r>
          </a:p>
          <a:p>
            <a:pPr marL="0" indent="0">
              <a:buNone/>
            </a:pPr>
            <a:r>
              <a:rPr lang="en-US" sz="2800" dirty="0"/>
              <a:t> </a:t>
            </a:r>
            <a:r>
              <a:rPr lang="en-US" sz="2800" dirty="0" smtClean="0"/>
              <a:t>  the play </a:t>
            </a:r>
            <a:r>
              <a:rPr lang="en-US" sz="2800" i="1" dirty="0" smtClean="0"/>
              <a:t>Pyramus and Thisbe </a:t>
            </a:r>
            <a:r>
              <a:rPr lang="en-US" sz="2800" dirty="0" smtClean="0"/>
              <a:t>for Theseus and Hippolyta’s  </a:t>
            </a:r>
          </a:p>
          <a:p>
            <a:pPr marL="0" indent="0">
              <a:buNone/>
            </a:pPr>
            <a:r>
              <a:rPr lang="en-US" sz="2800" dirty="0" smtClean="0"/>
              <a:t>   wedding (moon &amp; wall).</a:t>
            </a:r>
          </a:p>
          <a:p>
            <a:r>
              <a:rPr lang="en-US" sz="2800" dirty="0" smtClean="0"/>
              <a:t>They are worried about offending the ladies of the Court.</a:t>
            </a:r>
          </a:p>
          <a:p>
            <a:pPr lvl="1"/>
            <a:r>
              <a:rPr lang="en-US" sz="2200" dirty="0"/>
              <a:t>T</a:t>
            </a:r>
            <a:r>
              <a:rPr lang="en-US" sz="2200" dirty="0" smtClean="0"/>
              <a:t>hey propose to omit the death scene and have the lion not roar.</a:t>
            </a:r>
          </a:p>
          <a:p>
            <a:pPr lvl="1"/>
            <a:r>
              <a:rPr lang="en-US" sz="2200" dirty="0" smtClean="0"/>
              <a:t>Instead, they will write a Prologue and have the lion “speak” to the audience.</a:t>
            </a:r>
          </a:p>
          <a:p>
            <a:r>
              <a:rPr lang="en-US" sz="2800" dirty="0" smtClean="0"/>
              <a:t>While the men rehearse, Puck puts a false head of a donkey onto Bottom and scares all of the fellow actors (they run away).</a:t>
            </a:r>
          </a:p>
          <a:p>
            <a:r>
              <a:rPr lang="en-US" sz="2800" dirty="0" smtClean="0"/>
              <a:t>Puck then leads Bottom to Titania who falls in love with him as soon as she awakens.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3600" y="152400"/>
            <a:ext cx="3087676" cy="2011362"/>
          </a:xfrm>
          <a:prstGeom prst="rect">
            <a:avLst/>
          </a:prstGeom>
        </p:spPr>
      </p:pic>
    </p:spTree>
    <p:extLst>
      <p:ext uri="{BB962C8B-B14F-4D97-AF65-F5344CB8AC3E}">
        <p14:creationId xmlns:p14="http://schemas.microsoft.com/office/powerpoint/2010/main" val="2219891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a:bodyPr>
          <a:lstStyle/>
          <a:p>
            <a:r>
              <a:rPr lang="en-US" dirty="0" smtClean="0"/>
              <a:t>Act 3, Sc. 2</a:t>
            </a:r>
            <a:endParaRPr lang="en-US" dirty="0"/>
          </a:p>
        </p:txBody>
      </p:sp>
      <p:sp>
        <p:nvSpPr>
          <p:cNvPr id="3" name="Content Placeholder 2"/>
          <p:cNvSpPr>
            <a:spLocks noGrp="1"/>
          </p:cNvSpPr>
          <p:nvPr>
            <p:ph idx="1"/>
          </p:nvPr>
        </p:nvSpPr>
        <p:spPr>
          <a:xfrm>
            <a:off x="457200" y="1430356"/>
            <a:ext cx="8229600" cy="5122843"/>
          </a:xfrm>
        </p:spPr>
        <p:txBody>
          <a:bodyPr>
            <a:normAutofit fontScale="85000" lnSpcReduction="20000"/>
          </a:bodyPr>
          <a:lstStyle/>
          <a:p>
            <a:r>
              <a:rPr lang="en-US" sz="2800" dirty="0" smtClean="0"/>
              <a:t>Puck tells Oberon about his success with making</a:t>
            </a:r>
          </a:p>
          <a:p>
            <a:pPr marL="0" indent="0">
              <a:buNone/>
            </a:pPr>
            <a:r>
              <a:rPr lang="en-US" sz="2800" dirty="0"/>
              <a:t> </a:t>
            </a:r>
            <a:r>
              <a:rPr lang="en-US" sz="2800" dirty="0" smtClean="0"/>
              <a:t>  Titania fall in love with Bottom.</a:t>
            </a:r>
          </a:p>
          <a:p>
            <a:r>
              <a:rPr lang="en-US" sz="2800" dirty="0" smtClean="0"/>
              <a:t>Oberon realizes Puck’s mistake with Lysander.</a:t>
            </a:r>
          </a:p>
          <a:p>
            <a:pPr lvl="1"/>
            <a:r>
              <a:rPr lang="en-US" sz="2800" dirty="0" smtClean="0"/>
              <a:t>To fix it, Oberon puts the love juice on Demetrius to make him fall in love with Helena.</a:t>
            </a:r>
          </a:p>
          <a:p>
            <a:r>
              <a:rPr lang="en-US" sz="2800" dirty="0" smtClean="0"/>
              <a:t>Now both Lysander and Demetrius love Helena.</a:t>
            </a:r>
          </a:p>
          <a:p>
            <a:pPr lvl="1"/>
            <a:r>
              <a:rPr lang="en-US" sz="2800" dirty="0"/>
              <a:t>N</a:t>
            </a:r>
            <a:r>
              <a:rPr lang="en-US" sz="2800" dirty="0" smtClean="0"/>
              <a:t>o one loves Hermia </a:t>
            </a:r>
            <a:r>
              <a:rPr lang="en-US" sz="2800" dirty="0"/>
              <a:t>(</a:t>
            </a:r>
            <a:r>
              <a:rPr lang="en-US" sz="2800" b="1" i="1" u="sng" dirty="0" smtClean="0"/>
              <a:t>Role Reversal &amp; Turning Point)</a:t>
            </a:r>
            <a:endParaRPr lang="en-US" sz="2800" b="1" dirty="0" smtClean="0"/>
          </a:p>
          <a:p>
            <a:r>
              <a:rPr lang="en-US" sz="2800" dirty="0" smtClean="0"/>
              <a:t>Helena thinks that all three </a:t>
            </a:r>
            <a:r>
              <a:rPr lang="en-US" sz="2600" dirty="0" smtClean="0"/>
              <a:t>(Lysander, Demetrius and Hermia)</a:t>
            </a:r>
            <a:r>
              <a:rPr lang="en-US" sz="2800" dirty="0" smtClean="0"/>
              <a:t> are playing a cruel trick on her.</a:t>
            </a:r>
          </a:p>
          <a:p>
            <a:r>
              <a:rPr lang="en-US" sz="2800" dirty="0" smtClean="0"/>
              <a:t>Hermia gets upset at Helena for “stealing” Lysander</a:t>
            </a:r>
          </a:p>
          <a:p>
            <a:pPr marL="0" indent="0">
              <a:buNone/>
            </a:pPr>
            <a:r>
              <a:rPr lang="en-US" sz="2800" dirty="0"/>
              <a:t> </a:t>
            </a:r>
            <a:r>
              <a:rPr lang="en-US" sz="2800" dirty="0" smtClean="0"/>
              <a:t>  and the women quarrel.</a:t>
            </a:r>
          </a:p>
          <a:p>
            <a:r>
              <a:rPr lang="en-US" sz="2800" dirty="0" smtClean="0"/>
              <a:t>To fix it, Puck distracts the four lovers (fog).</a:t>
            </a:r>
          </a:p>
          <a:p>
            <a:pPr lvl="1"/>
            <a:r>
              <a:rPr lang="en-US" sz="2800" dirty="0" smtClean="0"/>
              <a:t>He puts the love juice on Lysander so he will fall back in love with Hermia when he awakens.</a:t>
            </a:r>
          </a:p>
          <a:p>
            <a:endParaRPr lang="en-US" dirty="0"/>
          </a:p>
        </p:txBody>
      </p:sp>
      <p:pic>
        <p:nvPicPr>
          <p:cNvPr id="1026" name="Picture 2" descr="C:\Documents and Settings\barlettac\Local Settings\Temporary Internet Files\Content.IE5\7EYOYOPK\MC900290655[1].wmf"/>
          <p:cNvPicPr>
            <a:picLocks noChangeAspect="1" noChangeArrowheads="1"/>
          </p:cNvPicPr>
          <p:nvPr/>
        </p:nvPicPr>
        <p:blipFill>
          <a:blip r:embed="rId2" cstate="print"/>
          <a:srcRect/>
          <a:stretch>
            <a:fillRect/>
          </a:stretch>
        </p:blipFill>
        <p:spPr bwMode="auto">
          <a:xfrm>
            <a:off x="6477000" y="228600"/>
            <a:ext cx="2543964" cy="1981200"/>
          </a:xfrm>
          <a:prstGeom prst="rect">
            <a:avLst/>
          </a:prstGeom>
          <a:noFill/>
        </p:spPr>
      </p:pic>
    </p:spTree>
    <p:extLst>
      <p:ext uri="{BB962C8B-B14F-4D97-AF65-F5344CB8AC3E}">
        <p14:creationId xmlns:p14="http://schemas.microsoft.com/office/powerpoint/2010/main" val="4170798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2"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12"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2"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12"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12"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59" presetID="2" presetClass="entr" presetSubtype="12" fill="hold" grpId="0" nodeType="with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calcmode="lin" valueType="num">
                                      <p:cBhvr additive="base">
                                        <p:cTn id="61"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Act 4, Sc. 1</a:t>
            </a:r>
            <a:endParaRPr lang="en-US" dirty="0"/>
          </a:p>
        </p:txBody>
      </p:sp>
      <p:sp>
        <p:nvSpPr>
          <p:cNvPr id="3" name="Content Placeholder 2"/>
          <p:cNvSpPr>
            <a:spLocks noGrp="1"/>
          </p:cNvSpPr>
          <p:nvPr>
            <p:ph idx="1"/>
          </p:nvPr>
        </p:nvSpPr>
        <p:spPr>
          <a:xfrm>
            <a:off x="228600" y="1036638"/>
            <a:ext cx="7320103" cy="5568878"/>
          </a:xfrm>
        </p:spPr>
        <p:txBody>
          <a:bodyPr>
            <a:normAutofit fontScale="40000" lnSpcReduction="20000"/>
          </a:bodyPr>
          <a:lstStyle/>
          <a:p>
            <a:r>
              <a:rPr lang="en-US" sz="7000" dirty="0" smtClean="0"/>
              <a:t>Bottom and Titania fall asleep together.</a:t>
            </a:r>
          </a:p>
          <a:p>
            <a:pPr lvl="1"/>
            <a:r>
              <a:rPr lang="en-US" sz="6000" dirty="0" smtClean="0"/>
              <a:t>Prior, Oberon gets the changeling child </a:t>
            </a:r>
            <a:r>
              <a:rPr lang="en-US" sz="6000" dirty="0" err="1" smtClean="0"/>
              <a:t>fromTitania</a:t>
            </a:r>
            <a:r>
              <a:rPr lang="en-US" sz="6000" dirty="0" smtClean="0"/>
              <a:t>.</a:t>
            </a:r>
          </a:p>
          <a:p>
            <a:r>
              <a:rPr lang="en-US" sz="7000" dirty="0" smtClean="0"/>
              <a:t>Oberon removes the “love spell” from Titania.</a:t>
            </a:r>
          </a:p>
          <a:p>
            <a:r>
              <a:rPr lang="en-US" sz="7000" dirty="0" smtClean="0"/>
              <a:t>Puck removes the ass’s head from Bottom.</a:t>
            </a:r>
          </a:p>
          <a:p>
            <a:r>
              <a:rPr lang="en-US" sz="7000" dirty="0" smtClean="0"/>
              <a:t>Titania believes that she experienced a dream of being in love with an ass.</a:t>
            </a:r>
          </a:p>
          <a:p>
            <a:r>
              <a:rPr lang="en-US" sz="7000" dirty="0" smtClean="0"/>
              <a:t>Oberon, Titania, and the other fairies leave.</a:t>
            </a:r>
          </a:p>
          <a:p>
            <a:r>
              <a:rPr lang="en-US" sz="7000" dirty="0" smtClean="0"/>
              <a:t>The Lovers (Hermia &amp; Lysander and Helena and Demetrius) are woken by Theseus and his court.</a:t>
            </a:r>
          </a:p>
          <a:p>
            <a:pPr lvl="1"/>
            <a:r>
              <a:rPr lang="en-US" sz="6000" dirty="0" smtClean="0"/>
              <a:t>They join him in returning for the marriage ceremony after telling them about the “dream” they had.</a:t>
            </a:r>
          </a:p>
          <a:p>
            <a:r>
              <a:rPr lang="en-US" sz="7000" dirty="0" smtClean="0"/>
              <a:t>Bottom also goes back to Athens.</a:t>
            </a:r>
          </a:p>
          <a:p>
            <a:pPr lvl="1"/>
            <a:r>
              <a:rPr lang="en-US" sz="6000" dirty="0" smtClean="0"/>
              <a:t>He also feels as if he has experienced a strange dream.</a:t>
            </a:r>
          </a:p>
          <a:p>
            <a:endParaRPr lang="en-US" dirty="0" smtClean="0"/>
          </a:p>
          <a:p>
            <a:endParaRPr lang="en-US" dirty="0" smtClean="0"/>
          </a:p>
          <a:p>
            <a:endParaRPr lang="en-US" dirty="0"/>
          </a:p>
        </p:txBody>
      </p:sp>
      <p:pic>
        <p:nvPicPr>
          <p:cNvPr id="3075" name="Picture 3" descr="C:\Documents and Settings\barlettac\Local Settings\Temporary Internet Files\Content.IE5\7EYOYOPK\MC900434405[1].wmf"/>
          <p:cNvPicPr>
            <a:picLocks noChangeAspect="1" noChangeArrowheads="1"/>
          </p:cNvPicPr>
          <p:nvPr/>
        </p:nvPicPr>
        <p:blipFill>
          <a:blip r:embed="rId2" cstate="print"/>
          <a:srcRect/>
          <a:stretch>
            <a:fillRect/>
          </a:stretch>
        </p:blipFill>
        <p:spPr bwMode="auto">
          <a:xfrm>
            <a:off x="7010400" y="4798270"/>
            <a:ext cx="1789021" cy="1807246"/>
          </a:xfrm>
          <a:prstGeom prst="rect">
            <a:avLst/>
          </a:prstGeom>
          <a:noFill/>
        </p:spPr>
      </p:pic>
      <p:pic>
        <p:nvPicPr>
          <p:cNvPr id="3076" name="Picture 4" descr="C:\Documents and Settings\barlettac\Local Settings\Temporary Internet Files\Content.IE5\XFLNF5A1\MC900057824[1].wmf"/>
          <p:cNvPicPr>
            <a:picLocks noChangeAspect="1" noChangeArrowheads="1"/>
          </p:cNvPicPr>
          <p:nvPr/>
        </p:nvPicPr>
        <p:blipFill>
          <a:blip r:embed="rId3" cstate="print"/>
          <a:srcRect/>
          <a:stretch>
            <a:fillRect/>
          </a:stretch>
        </p:blipFill>
        <p:spPr bwMode="auto">
          <a:xfrm>
            <a:off x="7095744" y="152400"/>
            <a:ext cx="2048256" cy="2133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8"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ppt_y"/>
                                          </p:val>
                                        </p:tav>
                                        <p:tav tm="100000">
                                          <p:val>
                                            <p:strVal val="#ppt_y"/>
                                          </p:val>
                                        </p:tav>
                                      </p:tavLst>
                                    </p:anim>
                                  </p:childTnLst>
                                </p:cTn>
                              </p:par>
                              <p:par>
                                <p:cTn id="53" presetID="2" presetClass="entr" presetSubtype="8" fill="hold" grpId="0" nodeType="with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 calcmode="lin" valueType="num">
                                      <p:cBhvr additive="base">
                                        <p:cTn id="55"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715962"/>
          </a:xfrm>
        </p:spPr>
        <p:txBody>
          <a:bodyPr/>
          <a:lstStyle/>
          <a:p>
            <a:r>
              <a:rPr lang="en-US" dirty="0" smtClean="0"/>
              <a:t>Act 4, Sc. 2</a:t>
            </a:r>
            <a:endParaRPr lang="en-US" dirty="0"/>
          </a:p>
        </p:txBody>
      </p:sp>
      <p:sp>
        <p:nvSpPr>
          <p:cNvPr id="3" name="Content Placeholder 2"/>
          <p:cNvSpPr>
            <a:spLocks noGrp="1"/>
          </p:cNvSpPr>
          <p:nvPr>
            <p:ph idx="1"/>
          </p:nvPr>
        </p:nvSpPr>
        <p:spPr>
          <a:xfrm>
            <a:off x="457200" y="990601"/>
            <a:ext cx="8229600" cy="5135563"/>
          </a:xfrm>
        </p:spPr>
        <p:txBody>
          <a:bodyPr/>
          <a:lstStyle/>
          <a:p>
            <a:r>
              <a:rPr lang="en-US" sz="2800" dirty="0" smtClean="0"/>
              <a:t>In his absence, the actors discuss their fondness of Bottom.</a:t>
            </a:r>
          </a:p>
          <a:p>
            <a:r>
              <a:rPr lang="en-US" sz="2800" dirty="0" smtClean="0"/>
              <a:t>Bottom returns to Athens and the actors rejoice!</a:t>
            </a:r>
          </a:p>
          <a:p>
            <a:r>
              <a:rPr lang="en-US" sz="2800" dirty="0" smtClean="0"/>
              <a:t>Bottom and the others prepare to go to the palace to perform at Hippolyta and Theseus’ wedding.</a:t>
            </a:r>
          </a:p>
          <a:p>
            <a:endParaRPr lang="en-US" dirty="0"/>
          </a:p>
        </p:txBody>
      </p:sp>
      <p:pic>
        <p:nvPicPr>
          <p:cNvPr id="4" name="Picture 3" descr="IMG0001theatre_frontresize.jpg"/>
          <p:cNvPicPr>
            <a:picLocks noChangeAspect="1"/>
          </p:cNvPicPr>
          <p:nvPr/>
        </p:nvPicPr>
        <p:blipFill>
          <a:blip r:embed="rId2" cstate="print"/>
          <a:stretch>
            <a:fillRect/>
          </a:stretch>
        </p:blipFill>
        <p:spPr>
          <a:xfrm>
            <a:off x="2717800" y="3519466"/>
            <a:ext cx="3606800" cy="3211534"/>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Act 5, Sc. 1</a:t>
            </a:r>
            <a:endParaRPr lang="en-US" dirty="0"/>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r>
              <a:rPr lang="en-US" sz="2800" dirty="0" smtClean="0"/>
              <a:t>Theseus and Hippolyta discuss the “dream” the four lovers had.</a:t>
            </a:r>
          </a:p>
          <a:p>
            <a:r>
              <a:rPr lang="en-US" sz="2800" dirty="0" smtClean="0"/>
              <a:t>The following marriages take place: </a:t>
            </a:r>
          </a:p>
          <a:p>
            <a:pPr lvl="1"/>
            <a:r>
              <a:rPr lang="en-US" sz="2400" dirty="0" smtClean="0"/>
              <a:t>Hippolyta and Theseus</a:t>
            </a:r>
          </a:p>
          <a:p>
            <a:pPr lvl="1"/>
            <a:r>
              <a:rPr lang="en-US" sz="2400" dirty="0" smtClean="0"/>
              <a:t>Hermia and Lysander</a:t>
            </a:r>
          </a:p>
          <a:p>
            <a:pPr lvl="1"/>
            <a:r>
              <a:rPr lang="en-US" sz="2400" dirty="0" smtClean="0"/>
              <a:t>Helena and Demetrius</a:t>
            </a:r>
          </a:p>
          <a:p>
            <a:r>
              <a:rPr lang="en-US" sz="2800" dirty="0" smtClean="0"/>
              <a:t>The couples watch the play put on by Bottom &amp; Company (the worst acting they have ever seen, making the tragedy more of a comedy).</a:t>
            </a:r>
          </a:p>
          <a:p>
            <a:r>
              <a:rPr lang="en-US" sz="2800" dirty="0" smtClean="0"/>
              <a:t>When the couples have gone to bed, the fairies bless the marriages.</a:t>
            </a:r>
          </a:p>
          <a:p>
            <a:r>
              <a:rPr lang="en-US" sz="2800" dirty="0" smtClean="0"/>
              <a:t>Puck </a:t>
            </a:r>
            <a:r>
              <a:rPr lang="en-US" sz="2800" dirty="0" smtClean="0"/>
              <a:t>gives an epilogue apologizing </a:t>
            </a:r>
            <a:r>
              <a:rPr lang="en-US" sz="2800" dirty="0" smtClean="0"/>
              <a:t>if they have offended anyone with their story.</a:t>
            </a:r>
          </a:p>
          <a:p>
            <a:pPr lvl="1"/>
            <a:endParaRPr lang="en-US" dirty="0" smtClean="0"/>
          </a:p>
        </p:txBody>
      </p:sp>
      <p:pic>
        <p:nvPicPr>
          <p:cNvPr id="2052" name="Picture 4" descr="C:\Documents and Settings\barlettac\Local Settings\Temporary Internet Files\Content.IE5\KET21EZU\MC900445142[1].wmf"/>
          <p:cNvPicPr>
            <a:picLocks noChangeAspect="1" noChangeArrowheads="1"/>
          </p:cNvPicPr>
          <p:nvPr/>
        </p:nvPicPr>
        <p:blipFill>
          <a:blip r:embed="rId2" cstate="print"/>
          <a:srcRect/>
          <a:stretch>
            <a:fillRect/>
          </a:stretch>
        </p:blipFill>
        <p:spPr bwMode="auto">
          <a:xfrm>
            <a:off x="6781800" y="152400"/>
            <a:ext cx="1463675" cy="142282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par>
                                <p:cTn id="15" presetID="2" presetClass="entr" presetSubtype="1"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0-#ppt_h/2"/>
                                          </p:val>
                                        </p:tav>
                                        <p:tav tm="100000">
                                          <p:val>
                                            <p:strVal val="#ppt_y"/>
                                          </p:val>
                                        </p:tav>
                                      </p:tavLst>
                                    </p:anim>
                                  </p:childTnLst>
                                </p:cTn>
                              </p:par>
                              <p:par>
                                <p:cTn id="19" presetID="2" presetClass="entr" presetSubtype="1"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0-#ppt_h/2"/>
                                          </p:val>
                                        </p:tav>
                                        <p:tav tm="100000">
                                          <p:val>
                                            <p:strVal val="#ppt_y"/>
                                          </p:val>
                                        </p:tav>
                                      </p:tavLst>
                                    </p:anim>
                                  </p:childTnLst>
                                </p:cTn>
                              </p:par>
                              <p:par>
                                <p:cTn id="23" presetID="2" presetClass="entr" presetSubtype="1"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1"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0" r="-10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lstStyle/>
          <a:p>
            <a:r>
              <a:rPr lang="en-US" dirty="0" smtClean="0"/>
              <a:t>                </a:t>
            </a:r>
            <a:endParaRPr lang="en-US" dirty="0"/>
          </a:p>
        </p:txBody>
      </p:sp>
      <p:sp>
        <p:nvSpPr>
          <p:cNvPr id="3" name="Content Placeholder 2"/>
          <p:cNvSpPr>
            <a:spLocks noGrp="1"/>
          </p:cNvSpPr>
          <p:nvPr>
            <p:ph idx="1"/>
          </p:nvPr>
        </p:nvSpPr>
        <p:spPr>
          <a:xfrm>
            <a:off x="1371600" y="4114800"/>
            <a:ext cx="8229600" cy="4525963"/>
          </a:xfrm>
        </p:spPr>
        <p:txBody>
          <a:bodyPr/>
          <a:lstStyle/>
          <a:p>
            <a:pPr>
              <a:buNone/>
            </a:pPr>
            <a:endParaRPr lang="en-US"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Research/ Analytical Essay #1 (Honors)</a:t>
            </a:r>
            <a:endParaRPr lang="en-US" dirty="0"/>
          </a:p>
        </p:txBody>
      </p:sp>
      <p:sp>
        <p:nvSpPr>
          <p:cNvPr id="3" name="Content Placeholder 2"/>
          <p:cNvSpPr>
            <a:spLocks noGrp="1"/>
          </p:cNvSpPr>
          <p:nvPr>
            <p:ph idx="1"/>
          </p:nvPr>
        </p:nvSpPr>
        <p:spPr/>
        <p:txBody>
          <a:bodyPr>
            <a:normAutofit/>
          </a:bodyPr>
          <a:lstStyle/>
          <a:p>
            <a:r>
              <a:rPr lang="en-US" dirty="0" smtClean="0"/>
              <a:t>This paper must be a minimum of 5-7 pages in length, typed, double spaced and in MLA format (12 point font). We will work on this paper in class, but the majority of your paper should be written at home. This paper should not be a summary of the play, but an analysis of the play. You will be using quotes from the text to support your argument. You must also use 2-3 scholarly sources for this paper which you must quote and include in your Works Cited Page (this is in addition to the citations you will be using from the text). All students must upload their assignments to </a:t>
            </a:r>
            <a:r>
              <a:rPr lang="en-US" u="sng" dirty="0" smtClean="0">
                <a:hlinkClick r:id="rId2"/>
              </a:rPr>
              <a:t>www.Turnitin.com</a:t>
            </a:r>
            <a:r>
              <a:rPr lang="en-US" dirty="0" smtClean="0"/>
              <a:t>. I will help you with the research and citations. You must choose one of the following options:</a:t>
            </a:r>
          </a:p>
          <a:p>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1</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Write an analytical paper on </a:t>
            </a:r>
            <a:r>
              <a:rPr lang="en-US" i="1" dirty="0" smtClean="0"/>
              <a:t>A Midsummer Night’s Dream</a:t>
            </a:r>
            <a:r>
              <a:rPr lang="en-US" dirty="0" smtClean="0"/>
              <a:t>. In this paper you will analyze each of the main characters and make an argument for the role they play and affect they have on the other characters in the play.  How are they depicted? You may also discuss the minor characters in the play as well. Explain each of their situations, views on life, love, ethics, and morality. Compare and contrast them as characters. How do they interact with others (friends, loved ones, strangers)? Give examples to support your argument. For this essay, you will need to look up critical theories on this subject matter. What social commentary does Shakespeare make by using his characters as symbols? You must include 2-3 scholarly resources in addition to the text.</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2</a:t>
            </a:r>
            <a:endParaRPr lang="en-US" dirty="0"/>
          </a:p>
        </p:txBody>
      </p:sp>
      <p:sp>
        <p:nvSpPr>
          <p:cNvPr id="3" name="Content Placeholder 2"/>
          <p:cNvSpPr>
            <a:spLocks noGrp="1"/>
          </p:cNvSpPr>
          <p:nvPr>
            <p:ph idx="1"/>
          </p:nvPr>
        </p:nvSpPr>
        <p:spPr/>
        <p:txBody>
          <a:bodyPr/>
          <a:lstStyle/>
          <a:p>
            <a:pPr lvl="0"/>
            <a:r>
              <a:rPr lang="en-US" dirty="0" smtClean="0"/>
              <a:t>Write a research paper on the symbolism and themes in </a:t>
            </a:r>
            <a:r>
              <a:rPr lang="en-US" i="1" dirty="0" smtClean="0"/>
              <a:t>A Midsummer Night’s Dream</a:t>
            </a:r>
            <a:r>
              <a:rPr lang="en-US" dirty="0" smtClean="0"/>
              <a:t>. Focus on the symbolism of the names, the forest, and dreams. Also focus on the themes of transformation, love, and the intermingling of the societal (mortal realm) world and the supernatural world.</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Dates</a:t>
            </a:r>
            <a:endParaRPr lang="en-US" dirty="0"/>
          </a:p>
        </p:txBody>
      </p:sp>
      <p:sp>
        <p:nvSpPr>
          <p:cNvPr id="3" name="Content Placeholder 2"/>
          <p:cNvSpPr>
            <a:spLocks noGrp="1"/>
          </p:cNvSpPr>
          <p:nvPr>
            <p:ph idx="1"/>
          </p:nvPr>
        </p:nvSpPr>
        <p:spPr/>
        <p:txBody>
          <a:bodyPr>
            <a:normAutofit/>
          </a:bodyPr>
          <a:lstStyle/>
          <a:p>
            <a:r>
              <a:rPr lang="en-US" dirty="0" smtClean="0"/>
              <a:t>Friday, November 5</a:t>
            </a:r>
            <a:r>
              <a:rPr lang="en-US" baseline="30000" dirty="0" smtClean="0"/>
              <a:t>th</a:t>
            </a:r>
            <a:r>
              <a:rPr lang="en-US" dirty="0" smtClean="0"/>
              <a:t>: 2 scholarly articles or books and outline posted on the class blog (you may not have the same articles as another class member)</a:t>
            </a:r>
          </a:p>
          <a:p>
            <a:r>
              <a:rPr lang="en-US" dirty="0" smtClean="0"/>
              <a:t>Friday, November 12</a:t>
            </a:r>
            <a:r>
              <a:rPr lang="en-US" baseline="30000" dirty="0" smtClean="0"/>
              <a:t>th</a:t>
            </a:r>
            <a:r>
              <a:rPr lang="en-US" dirty="0" smtClean="0"/>
              <a:t>: Turn in Annotated Bibliography </a:t>
            </a:r>
          </a:p>
          <a:p>
            <a:r>
              <a:rPr lang="en-US" dirty="0" smtClean="0"/>
              <a:t>Tuesday, November 23</a:t>
            </a:r>
            <a:r>
              <a:rPr lang="en-US" baseline="30000" dirty="0" smtClean="0"/>
              <a:t>rd</a:t>
            </a:r>
            <a:r>
              <a:rPr lang="en-US" dirty="0" smtClean="0"/>
              <a:t>: Have written pages 1-3 to be turned in on </a:t>
            </a:r>
            <a:r>
              <a:rPr lang="en-US" u="sng" dirty="0" smtClean="0">
                <a:hlinkClick r:id="rId2"/>
              </a:rPr>
              <a:t>www.turnitin.com</a:t>
            </a:r>
            <a:r>
              <a:rPr lang="en-US" dirty="0" smtClean="0"/>
              <a:t>; students will complete a peer review assignment</a:t>
            </a:r>
          </a:p>
          <a:p>
            <a:r>
              <a:rPr lang="en-US" dirty="0" smtClean="0"/>
              <a:t>Wednesday, December 1</a:t>
            </a:r>
            <a:r>
              <a:rPr lang="en-US" baseline="30000" dirty="0" smtClean="0"/>
              <a:t>st</a:t>
            </a:r>
            <a:r>
              <a:rPr lang="en-US" dirty="0" smtClean="0"/>
              <a:t>: Final Paper Due (2 copies: 1 paper copy and 1 through </a:t>
            </a:r>
            <a:r>
              <a:rPr lang="en-US" u="sng" dirty="0" smtClean="0">
                <a:hlinkClick r:id="rId2"/>
              </a:rPr>
              <a:t>www.turnitin.com</a:t>
            </a:r>
            <a:r>
              <a:rPr lang="en-US" dirty="0" smtClean="0"/>
              <a:t>) </a:t>
            </a:r>
          </a:p>
          <a:p>
            <a:r>
              <a:rPr lang="en-US" dirty="0" smtClean="0"/>
              <a:t>*Late assignments will not be accepted. </a:t>
            </a:r>
          </a:p>
          <a:p>
            <a:pPr>
              <a:buNone/>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55638"/>
          </a:xfrm>
        </p:spPr>
        <p:txBody>
          <a:bodyPr/>
          <a:lstStyle/>
          <a:p>
            <a:r>
              <a:rPr lang="en-US" dirty="0" smtClean="0"/>
              <a:t>                 Characters: Athenians</a:t>
            </a:r>
            <a:endParaRPr lang="en-US" dirty="0"/>
          </a:p>
        </p:txBody>
      </p:sp>
      <p:sp>
        <p:nvSpPr>
          <p:cNvPr id="5" name="Content Placeholder 4"/>
          <p:cNvSpPr>
            <a:spLocks noGrp="1"/>
          </p:cNvSpPr>
          <p:nvPr>
            <p:ph idx="1"/>
          </p:nvPr>
        </p:nvSpPr>
        <p:spPr>
          <a:xfrm>
            <a:off x="457200" y="1112839"/>
            <a:ext cx="8229600" cy="5364162"/>
          </a:xfrm>
        </p:spPr>
        <p:txBody>
          <a:bodyPr>
            <a:normAutofit fontScale="85000" lnSpcReduction="10000"/>
          </a:bodyPr>
          <a:lstStyle/>
          <a:p>
            <a:pPr marL="0" marR="0">
              <a:lnSpc>
                <a:spcPct val="115000"/>
              </a:lnSpc>
              <a:spcBef>
                <a:spcPts val="0"/>
              </a:spcBef>
              <a:spcAft>
                <a:spcPts val="1000"/>
              </a:spcAft>
            </a:pPr>
            <a:r>
              <a:rPr lang="en-US" sz="2800" u="sng" dirty="0" smtClean="0">
                <a:latin typeface="Calibri"/>
                <a:ea typeface="Calibri"/>
                <a:cs typeface="Times New Roman"/>
              </a:rPr>
              <a:t>Theseus</a:t>
            </a:r>
            <a:r>
              <a:rPr lang="en-US" sz="2800" dirty="0" smtClean="0">
                <a:latin typeface="Calibri"/>
                <a:ea typeface="Calibri"/>
                <a:cs typeface="Times New Roman"/>
              </a:rPr>
              <a:t> - </a:t>
            </a:r>
            <a:r>
              <a:rPr lang="en-US" sz="2800" dirty="0">
                <a:latin typeface="Calibri"/>
                <a:ea typeface="Calibri"/>
                <a:cs typeface="Times New Roman"/>
              </a:rPr>
              <a:t>Duke of Athens</a:t>
            </a:r>
          </a:p>
          <a:p>
            <a:pPr marL="0" marR="0">
              <a:lnSpc>
                <a:spcPct val="120000"/>
              </a:lnSpc>
              <a:spcBef>
                <a:spcPts val="0"/>
              </a:spcBef>
            </a:pPr>
            <a:r>
              <a:rPr lang="en-US" sz="2800" u="sng" dirty="0" smtClean="0">
                <a:latin typeface="Calibri"/>
                <a:ea typeface="Calibri"/>
                <a:cs typeface="Times New Roman"/>
              </a:rPr>
              <a:t>Hippolyta</a:t>
            </a:r>
            <a:r>
              <a:rPr lang="en-US" sz="2800" dirty="0" smtClean="0">
                <a:latin typeface="Calibri"/>
                <a:ea typeface="Calibri"/>
                <a:cs typeface="Times New Roman"/>
              </a:rPr>
              <a:t> - </a:t>
            </a:r>
            <a:r>
              <a:rPr lang="en-US" sz="2800" dirty="0">
                <a:latin typeface="Calibri"/>
                <a:ea typeface="Calibri"/>
                <a:cs typeface="Times New Roman"/>
              </a:rPr>
              <a:t>Queen of the Amazons and betrothed (fiancé) of </a:t>
            </a:r>
            <a:endParaRPr lang="en-US" sz="2800" dirty="0" smtClean="0">
              <a:latin typeface="Calibri"/>
              <a:ea typeface="Calibri"/>
              <a:cs typeface="Times New Roman"/>
            </a:endParaRPr>
          </a:p>
          <a:p>
            <a:pPr marL="0" marR="0" indent="0">
              <a:lnSpc>
                <a:spcPct val="120000"/>
              </a:lnSpc>
              <a:spcBef>
                <a:spcPts val="0"/>
              </a:spcBef>
              <a:buNone/>
            </a:pPr>
            <a:r>
              <a:rPr lang="en-US" sz="2800" dirty="0" smtClean="0">
                <a:latin typeface="Calibri"/>
                <a:ea typeface="Calibri"/>
                <a:cs typeface="Times New Roman"/>
              </a:rPr>
              <a:t>                         Theseus</a:t>
            </a:r>
            <a:endParaRPr lang="en-US" sz="2800" dirty="0">
              <a:latin typeface="Calibri"/>
              <a:ea typeface="Calibri"/>
              <a:cs typeface="Times New Roman"/>
            </a:endParaRPr>
          </a:p>
          <a:p>
            <a:pPr marL="0" marR="0">
              <a:lnSpc>
                <a:spcPct val="120000"/>
              </a:lnSpc>
              <a:spcBef>
                <a:spcPts val="0"/>
              </a:spcBef>
            </a:pPr>
            <a:r>
              <a:rPr lang="en-US" sz="2800" u="sng" dirty="0" smtClean="0">
                <a:latin typeface="Calibri"/>
                <a:ea typeface="Calibri"/>
                <a:cs typeface="Times New Roman"/>
              </a:rPr>
              <a:t>Egeus</a:t>
            </a:r>
            <a:r>
              <a:rPr lang="en-US" sz="2800" dirty="0" smtClean="0">
                <a:latin typeface="Calibri"/>
                <a:ea typeface="Calibri"/>
                <a:cs typeface="Times New Roman"/>
              </a:rPr>
              <a:t> - </a:t>
            </a:r>
            <a:r>
              <a:rPr lang="en-US" sz="2800" dirty="0">
                <a:latin typeface="Calibri"/>
                <a:ea typeface="Calibri"/>
                <a:cs typeface="Times New Roman"/>
              </a:rPr>
              <a:t>Father of Hermia; asks Theseus’ help </a:t>
            </a:r>
            <a:r>
              <a:rPr lang="en-US" sz="2800" dirty="0" smtClean="0">
                <a:latin typeface="Calibri"/>
                <a:ea typeface="Calibri"/>
                <a:cs typeface="Times New Roman"/>
              </a:rPr>
              <a:t>in forcing </a:t>
            </a:r>
            <a:r>
              <a:rPr lang="en-US" sz="2800" dirty="0">
                <a:latin typeface="Calibri"/>
                <a:ea typeface="Calibri"/>
                <a:cs typeface="Times New Roman"/>
              </a:rPr>
              <a:t>Hermia </a:t>
            </a:r>
            <a:r>
              <a:rPr lang="en-US" sz="2800" dirty="0" smtClean="0">
                <a:latin typeface="Calibri"/>
                <a:ea typeface="Calibri"/>
                <a:cs typeface="Times New Roman"/>
              </a:rPr>
              <a:t>   </a:t>
            </a:r>
          </a:p>
          <a:p>
            <a:pPr marL="0" marR="0" indent="0">
              <a:lnSpc>
                <a:spcPct val="120000"/>
              </a:lnSpc>
              <a:spcBef>
                <a:spcPts val="0"/>
              </a:spcBef>
              <a:buNone/>
            </a:pPr>
            <a:r>
              <a:rPr lang="en-US" sz="2800" dirty="0">
                <a:latin typeface="Calibri"/>
                <a:ea typeface="Calibri"/>
                <a:cs typeface="Times New Roman"/>
              </a:rPr>
              <a:t> </a:t>
            </a:r>
            <a:r>
              <a:rPr lang="en-US" sz="2800" dirty="0" smtClean="0">
                <a:latin typeface="Calibri"/>
                <a:ea typeface="Calibri"/>
                <a:cs typeface="Times New Roman"/>
              </a:rPr>
              <a:t>                 to marry </a:t>
            </a:r>
            <a:r>
              <a:rPr lang="en-US" sz="2800" dirty="0">
                <a:latin typeface="Calibri"/>
                <a:ea typeface="Calibri"/>
                <a:cs typeface="Times New Roman"/>
              </a:rPr>
              <a:t>Demetrius</a:t>
            </a:r>
          </a:p>
          <a:p>
            <a:pPr marL="0" marR="0">
              <a:lnSpc>
                <a:spcPct val="115000"/>
              </a:lnSpc>
              <a:spcBef>
                <a:spcPts val="0"/>
              </a:spcBef>
              <a:spcAft>
                <a:spcPts val="1000"/>
              </a:spcAft>
            </a:pPr>
            <a:r>
              <a:rPr lang="en-US" sz="2800" u="sng" dirty="0" smtClean="0">
                <a:latin typeface="Calibri"/>
                <a:ea typeface="Calibri"/>
                <a:cs typeface="Times New Roman"/>
              </a:rPr>
              <a:t>Lysander</a:t>
            </a:r>
            <a:r>
              <a:rPr lang="en-US" sz="2800" dirty="0" smtClean="0">
                <a:latin typeface="Calibri"/>
                <a:ea typeface="Calibri"/>
                <a:cs typeface="Times New Roman"/>
              </a:rPr>
              <a:t> - </a:t>
            </a:r>
            <a:r>
              <a:rPr lang="en-US" sz="2800" dirty="0">
                <a:latin typeface="Calibri"/>
                <a:ea typeface="Calibri"/>
                <a:cs typeface="Times New Roman"/>
              </a:rPr>
              <a:t>beloved (boyfriend) of Hermia</a:t>
            </a:r>
          </a:p>
          <a:p>
            <a:pPr marL="0" marR="0">
              <a:lnSpc>
                <a:spcPct val="115000"/>
              </a:lnSpc>
              <a:spcBef>
                <a:spcPts val="0"/>
              </a:spcBef>
              <a:spcAft>
                <a:spcPts val="1000"/>
              </a:spcAft>
            </a:pPr>
            <a:r>
              <a:rPr lang="en-US" sz="2800" u="sng" dirty="0" smtClean="0">
                <a:latin typeface="Calibri"/>
                <a:ea typeface="Calibri"/>
                <a:cs typeface="Times New Roman"/>
              </a:rPr>
              <a:t>Hermia</a:t>
            </a:r>
            <a:r>
              <a:rPr lang="en-US" sz="2800" dirty="0" smtClean="0">
                <a:latin typeface="Calibri"/>
                <a:ea typeface="Calibri"/>
                <a:cs typeface="Times New Roman"/>
              </a:rPr>
              <a:t> - </a:t>
            </a:r>
            <a:r>
              <a:rPr lang="en-US" sz="2800" dirty="0">
                <a:latin typeface="Calibri"/>
                <a:ea typeface="Calibri"/>
                <a:cs typeface="Times New Roman"/>
              </a:rPr>
              <a:t>beloved (girlfriend) of Lysander</a:t>
            </a:r>
          </a:p>
          <a:p>
            <a:pPr marL="0" marR="0">
              <a:lnSpc>
                <a:spcPct val="115000"/>
              </a:lnSpc>
              <a:spcBef>
                <a:spcPts val="0"/>
              </a:spcBef>
              <a:spcAft>
                <a:spcPts val="1000"/>
              </a:spcAft>
            </a:pPr>
            <a:r>
              <a:rPr lang="en-US" sz="2800" u="sng" dirty="0" smtClean="0">
                <a:latin typeface="Calibri"/>
                <a:ea typeface="Calibri"/>
                <a:cs typeface="Times New Roman"/>
              </a:rPr>
              <a:t>Demetrius</a:t>
            </a:r>
            <a:r>
              <a:rPr lang="en-US" sz="2800" dirty="0" smtClean="0">
                <a:latin typeface="Calibri"/>
                <a:ea typeface="Calibri"/>
                <a:cs typeface="Times New Roman"/>
              </a:rPr>
              <a:t> - </a:t>
            </a:r>
            <a:r>
              <a:rPr lang="en-US" sz="2800" dirty="0">
                <a:latin typeface="Calibri"/>
                <a:ea typeface="Calibri"/>
                <a:cs typeface="Times New Roman"/>
              </a:rPr>
              <a:t>in love with Hermia</a:t>
            </a:r>
          </a:p>
          <a:p>
            <a:pPr marL="0" marR="0">
              <a:lnSpc>
                <a:spcPct val="115000"/>
              </a:lnSpc>
              <a:spcBef>
                <a:spcPts val="0"/>
              </a:spcBef>
              <a:spcAft>
                <a:spcPts val="1000"/>
              </a:spcAft>
            </a:pPr>
            <a:r>
              <a:rPr lang="en-US" sz="2800" u="sng" dirty="0" smtClean="0">
                <a:latin typeface="Calibri"/>
                <a:ea typeface="Calibri"/>
                <a:cs typeface="Times New Roman"/>
              </a:rPr>
              <a:t>Helena</a:t>
            </a:r>
            <a:r>
              <a:rPr lang="en-US" sz="2800" dirty="0" smtClean="0">
                <a:latin typeface="Calibri"/>
                <a:ea typeface="Calibri"/>
                <a:cs typeface="Times New Roman"/>
              </a:rPr>
              <a:t> - </a:t>
            </a:r>
            <a:r>
              <a:rPr lang="en-US" sz="2800" dirty="0">
                <a:latin typeface="Calibri"/>
                <a:ea typeface="Calibri"/>
                <a:cs typeface="Times New Roman"/>
              </a:rPr>
              <a:t>in love with Demetrius</a:t>
            </a:r>
          </a:p>
          <a:p>
            <a:pPr marL="0" marR="0">
              <a:lnSpc>
                <a:spcPct val="110000"/>
              </a:lnSpc>
              <a:spcBef>
                <a:spcPts val="0"/>
              </a:spcBef>
            </a:pPr>
            <a:r>
              <a:rPr lang="en-US" sz="2800" u="sng" dirty="0" smtClean="0">
                <a:latin typeface="Calibri"/>
                <a:ea typeface="Calibri"/>
                <a:cs typeface="Times New Roman"/>
              </a:rPr>
              <a:t>Philostrate</a:t>
            </a:r>
            <a:r>
              <a:rPr lang="en-US" sz="2800" dirty="0" smtClean="0">
                <a:latin typeface="Calibri"/>
                <a:ea typeface="Calibri"/>
                <a:cs typeface="Times New Roman"/>
              </a:rPr>
              <a:t> - </a:t>
            </a:r>
            <a:r>
              <a:rPr lang="en-US" sz="2800" dirty="0">
                <a:latin typeface="Calibri"/>
                <a:ea typeface="Calibri"/>
                <a:cs typeface="Times New Roman"/>
              </a:rPr>
              <a:t>Master of the Revels </a:t>
            </a:r>
            <a:r>
              <a:rPr lang="en-US" sz="2800" dirty="0" smtClean="0">
                <a:latin typeface="Calibri"/>
                <a:ea typeface="Calibri"/>
                <a:cs typeface="Times New Roman"/>
              </a:rPr>
              <a:t>for</a:t>
            </a:r>
          </a:p>
          <a:p>
            <a:pPr marL="0" marR="0" indent="0">
              <a:lnSpc>
                <a:spcPct val="110000"/>
              </a:lnSpc>
              <a:spcBef>
                <a:spcPts val="0"/>
              </a:spcBef>
              <a:buNone/>
            </a:pPr>
            <a:r>
              <a:rPr lang="en-US" sz="2800" dirty="0">
                <a:latin typeface="Calibri"/>
                <a:ea typeface="Calibri"/>
                <a:cs typeface="Times New Roman"/>
              </a:rPr>
              <a:t> </a:t>
            </a:r>
            <a:r>
              <a:rPr lang="en-US" sz="2800" dirty="0" smtClean="0">
                <a:latin typeface="Calibri"/>
                <a:ea typeface="Calibri"/>
                <a:cs typeface="Times New Roman"/>
              </a:rPr>
              <a:t>                          Theseus</a:t>
            </a:r>
            <a:endParaRPr lang="en-US" sz="2800" dirty="0">
              <a:latin typeface="Calibri"/>
              <a:ea typeface="Calibri"/>
              <a:cs typeface="Times New Roman"/>
            </a:endParaRPr>
          </a:p>
          <a:p>
            <a:endParaRPr lang="en-US" dirty="0"/>
          </a:p>
        </p:txBody>
      </p:sp>
      <p:pic>
        <p:nvPicPr>
          <p:cNvPr id="1028" name="Picture 4" descr="C:\Users\Owner\AppData\Local\Microsoft\Windows\Temporary Internet Files\Content.IE5\5CT79LZW\MP900402754[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19800" y="3048000"/>
            <a:ext cx="2971800" cy="342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8712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 calcmode="lin" valueType="num">
                                      <p:cBhvr additive="base">
                                        <p:cTn id="4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5">
                                            <p:txEl>
                                              <p:pRg st="8" end="8"/>
                                            </p:txEl>
                                          </p:spTgt>
                                        </p:tgtEl>
                                        <p:attrNameLst>
                                          <p:attrName>style.visibility</p:attrName>
                                        </p:attrNameLst>
                                      </p:cBhvr>
                                      <p:to>
                                        <p:strVal val="visible"/>
                                      </p:to>
                                    </p:set>
                                    <p:anim calcmode="lin" valueType="num">
                                      <p:cBhvr additive="base">
                                        <p:cTn id="55"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xEl>
                                              <p:pRg st="9" end="9"/>
                                            </p:txEl>
                                          </p:spTgt>
                                        </p:tgtEl>
                                        <p:attrNameLst>
                                          <p:attrName>style.visibility</p:attrName>
                                        </p:attrNameLst>
                                      </p:cBhvr>
                                      <p:to>
                                        <p:strVal val="visible"/>
                                      </p:to>
                                    </p:set>
                                    <p:anim calcmode="lin" valueType="num">
                                      <p:cBhvr additive="base">
                                        <p:cTn id="61" dur="500" fill="hold"/>
                                        <p:tgtEl>
                                          <p:spTgt spid="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5">
                                            <p:txEl>
                                              <p:pRg st="10" end="10"/>
                                            </p:txEl>
                                          </p:spTgt>
                                        </p:tgtEl>
                                        <p:attrNameLst>
                                          <p:attrName>style.visibility</p:attrName>
                                        </p:attrNameLst>
                                      </p:cBhvr>
                                      <p:to>
                                        <p:strVal val="visible"/>
                                      </p:to>
                                    </p:set>
                                    <p:anim calcmode="lin" valueType="num">
                                      <p:cBhvr additive="base">
                                        <p:cTn id="67"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Suggested Books</a:t>
            </a:r>
            <a:endParaRPr lang="en-US" dirty="0"/>
          </a:p>
        </p:txBody>
      </p:sp>
      <p:sp>
        <p:nvSpPr>
          <p:cNvPr id="3" name="Content Placeholder 2"/>
          <p:cNvSpPr>
            <a:spLocks noGrp="1"/>
          </p:cNvSpPr>
          <p:nvPr>
            <p:ph idx="1"/>
          </p:nvPr>
        </p:nvSpPr>
        <p:spPr/>
        <p:txBody>
          <a:bodyPr>
            <a:normAutofit fontScale="55000" lnSpcReduction="20000"/>
          </a:bodyPr>
          <a:lstStyle/>
          <a:p>
            <a:r>
              <a:rPr lang="en-US" i="1" dirty="0" smtClean="0"/>
              <a:t>Shakespeare for students: critical interpretations of As you like it, Hamlet, Julius Caesar, Macbeth, The merchant of Venice, A midsummer night's dream, Othello, and Romeo and Juliet </a:t>
            </a:r>
            <a:r>
              <a:rPr lang="en-US" dirty="0" smtClean="0"/>
              <a:t>by Scott, Mark W.</a:t>
            </a:r>
            <a:br>
              <a:rPr lang="en-US" dirty="0" smtClean="0"/>
            </a:br>
            <a:r>
              <a:rPr lang="en-US" dirty="0" smtClean="0"/>
              <a:t/>
            </a:r>
            <a:br>
              <a:rPr lang="en-US" dirty="0" smtClean="0"/>
            </a:br>
            <a:r>
              <a:rPr lang="en-US" b="1" i="1" dirty="0" smtClean="0">
                <a:hlinkClick r:id="rId2"/>
              </a:rPr>
              <a:t>William Shakespeare's A Midsummer Night's Dream (Bloom's Modern Critical Interpretations)</a:t>
            </a:r>
            <a:r>
              <a:rPr lang="en-US" dirty="0" smtClean="0"/>
              <a:t> by Harold Bloom </a:t>
            </a:r>
            <a:r>
              <a:rPr lang="en-US" b="1" dirty="0" smtClean="0"/>
              <a:t/>
            </a:r>
            <a:br>
              <a:rPr lang="en-US" b="1" dirty="0" smtClean="0"/>
            </a:br>
            <a:r>
              <a:rPr lang="en-US" b="1" dirty="0" smtClean="0"/>
              <a:t/>
            </a:r>
            <a:br>
              <a:rPr lang="en-US" b="1" dirty="0" smtClean="0"/>
            </a:br>
            <a:r>
              <a:rPr lang="en-US" b="1" i="1" dirty="0" smtClean="0">
                <a:hlinkClick r:id="rId3"/>
              </a:rPr>
              <a:t>Understanding A midsummer night's dream: a student casebook to issues, sources, and historical documents</a:t>
            </a:r>
            <a:r>
              <a:rPr lang="en-US" b="1" dirty="0" smtClean="0">
                <a:hlinkClick r:id="rId3"/>
              </a:rPr>
              <a:t> by Faith </a:t>
            </a:r>
            <a:r>
              <a:rPr lang="en-US" b="1" dirty="0" err="1" smtClean="0">
                <a:hlinkClick r:id="rId3"/>
              </a:rPr>
              <a:t>Nostbakken</a:t>
            </a:r>
            <a:r>
              <a:rPr lang="en-US" b="1" dirty="0" smtClean="0">
                <a:hlinkClick r:id="rId3"/>
              </a:rPr>
              <a:t> .</a:t>
            </a:r>
            <a:r>
              <a:rPr lang="en-US" dirty="0" smtClean="0"/>
              <a:t> (2003)</a:t>
            </a:r>
          </a:p>
          <a:p>
            <a:r>
              <a:rPr lang="en-US" dirty="0" smtClean="0"/>
              <a:t/>
            </a:r>
            <a:br>
              <a:rPr lang="en-US" dirty="0" smtClean="0"/>
            </a:br>
            <a:r>
              <a:rPr lang="en-US" b="1" i="1" dirty="0" smtClean="0">
                <a:hlinkClick r:id="rId4"/>
              </a:rPr>
              <a:t>The soul of Athens : Shakespeare's A midsummer night's dream</a:t>
            </a:r>
            <a:r>
              <a:rPr lang="en-US" b="1" dirty="0" smtClean="0">
                <a:hlinkClick r:id="rId4"/>
              </a:rPr>
              <a:t> by Jan H. </a:t>
            </a:r>
            <a:r>
              <a:rPr lang="en-US" b="1" dirty="0" err="1" smtClean="0">
                <a:hlinkClick r:id="rId4"/>
              </a:rPr>
              <a:t>Blits</a:t>
            </a:r>
            <a:r>
              <a:rPr lang="en-US" b="1" dirty="0" smtClean="0">
                <a:hlinkClick r:id="rId4"/>
              </a:rPr>
              <a:t>.</a:t>
            </a:r>
            <a:r>
              <a:rPr lang="en-US" dirty="0" smtClean="0"/>
              <a:t> (2003)</a:t>
            </a:r>
            <a:br>
              <a:rPr lang="en-US" dirty="0" smtClean="0"/>
            </a:br>
            <a:r>
              <a:rPr lang="en-US" dirty="0" smtClean="0"/>
              <a:t/>
            </a:r>
            <a:br>
              <a:rPr lang="en-US" dirty="0" smtClean="0"/>
            </a:br>
            <a:r>
              <a:rPr lang="en-US" b="1" i="1" dirty="0" smtClean="0">
                <a:hlinkClick r:id="rId5"/>
              </a:rPr>
              <a:t>Our moonlight revels [electronic resource] : A midsummer night's dream in the theatre</a:t>
            </a:r>
            <a:r>
              <a:rPr lang="en-US" b="1" dirty="0" smtClean="0">
                <a:hlinkClick r:id="rId5"/>
              </a:rPr>
              <a:t>  by Gary Jay Williams.</a:t>
            </a:r>
            <a:r>
              <a:rPr lang="en-US" dirty="0" smtClean="0"/>
              <a:t> (1997)</a:t>
            </a:r>
            <a:br>
              <a:rPr lang="en-US" dirty="0" smtClean="0"/>
            </a:br>
            <a:r>
              <a:rPr lang="en-US" dirty="0" smtClean="0"/>
              <a:t/>
            </a:r>
            <a:br>
              <a:rPr lang="en-US" dirty="0" smtClean="0"/>
            </a:br>
            <a:r>
              <a:rPr lang="en-US" b="1" i="1" dirty="0" smtClean="0">
                <a:hlinkClick r:id="rId6"/>
              </a:rPr>
              <a:t>Shakespeare and impure aesthetics</a:t>
            </a:r>
            <a:r>
              <a:rPr lang="en-US" b="1" dirty="0" smtClean="0">
                <a:hlinkClick r:id="rId6"/>
              </a:rPr>
              <a:t> by Hugh Grady.</a:t>
            </a:r>
            <a:r>
              <a:rPr lang="en-US" dirty="0" smtClean="0"/>
              <a:t> (2009)</a:t>
            </a:r>
            <a:br>
              <a:rPr lang="en-US" dirty="0" smtClean="0"/>
            </a:br>
            <a:r>
              <a:rPr lang="en-US" dirty="0" smtClean="0"/>
              <a:t/>
            </a:r>
            <a:br>
              <a:rPr lang="en-US" dirty="0" smtClean="0"/>
            </a:br>
            <a:r>
              <a:rPr lang="en-US" b="1" i="1" dirty="0" smtClean="0">
                <a:hlinkClick r:id="rId7"/>
              </a:rPr>
              <a:t>Shakespearean criticism. </a:t>
            </a:r>
            <a:r>
              <a:rPr lang="en-US" b="1" dirty="0" smtClean="0">
                <a:hlinkClick r:id="rId7"/>
              </a:rPr>
              <a:t>Volume 102 [electronic resource] / Michelle Lee, editor.</a:t>
            </a:r>
            <a:r>
              <a:rPr lang="en-US" dirty="0" smtClean="0"/>
              <a:t> (2007)</a:t>
            </a:r>
            <a:br>
              <a:rPr lang="en-US" dirty="0" smtClean="0"/>
            </a:br>
            <a:r>
              <a:rPr lang="en-US" dirty="0" smtClean="0"/>
              <a:t/>
            </a:r>
            <a:br>
              <a:rPr lang="en-US" dirty="0" smtClean="0"/>
            </a:br>
            <a:r>
              <a:rPr lang="en-US" b="1" i="1" dirty="0" smtClean="0">
                <a:hlinkClick r:id="rId8"/>
              </a:rPr>
              <a:t>Shakespeare's philosophy : discovering the meaning behind the plays </a:t>
            </a:r>
            <a:r>
              <a:rPr lang="en-US" b="1" dirty="0" smtClean="0">
                <a:hlinkClick r:id="rId8"/>
              </a:rPr>
              <a:t>by Colin </a:t>
            </a:r>
            <a:r>
              <a:rPr lang="en-US" b="1" dirty="0" err="1" smtClean="0">
                <a:hlinkClick r:id="rId8"/>
              </a:rPr>
              <a:t>McGinn</a:t>
            </a:r>
            <a:r>
              <a:rPr lang="en-US" b="1" dirty="0" smtClean="0">
                <a:hlinkClick r:id="rId8"/>
              </a:rPr>
              <a:t>.</a:t>
            </a:r>
            <a:r>
              <a:rPr lang="en-US" dirty="0" smtClean="0"/>
              <a:t> (2006</a:t>
            </a:r>
            <a:r>
              <a:rPr lang="en-US" b="1" dirty="0" smtClean="0"/>
              <a:t>)</a:t>
            </a:r>
            <a:r>
              <a:rPr lang="en-US" dirty="0" smtClean="0"/>
              <a:t/>
            </a:r>
            <a:br>
              <a:rPr lang="en-US" dirty="0" smtClean="0"/>
            </a:br>
            <a:r>
              <a:rPr lang="en-US" dirty="0" smtClean="0"/>
              <a:t/>
            </a:r>
            <a:br>
              <a:rPr lang="en-US" dirty="0" smtClean="0"/>
            </a:br>
            <a:r>
              <a:rPr lang="en-US" b="1" i="1" dirty="0" smtClean="0">
                <a:hlinkClick r:id="rId9"/>
              </a:rPr>
              <a:t>Lectures on Shakespeare </a:t>
            </a:r>
            <a:r>
              <a:rPr lang="en-US" b="1" dirty="0" smtClean="0">
                <a:hlinkClick r:id="rId9"/>
              </a:rPr>
              <a:t>by W.H. Auden ; reconstructed and edited by Arthur Kirsch.</a:t>
            </a:r>
            <a:r>
              <a:rPr lang="en-US" dirty="0" smtClean="0"/>
              <a:t> (2000)</a:t>
            </a:r>
            <a:r>
              <a:rPr lang="en-US" b="1" dirty="0" smtClean="0"/>
              <a:t> </a:t>
            </a:r>
            <a:r>
              <a:rPr lang="en-US" dirty="0" smtClean="0"/>
              <a:t/>
            </a:r>
            <a:br>
              <a:rPr lang="en-US" dirty="0" smtClean="0"/>
            </a:br>
            <a:r>
              <a:rPr lang="en-US" dirty="0" smtClean="0"/>
              <a:t/>
            </a:r>
            <a:br>
              <a:rPr lang="en-US" dirty="0" smtClean="0"/>
            </a:br>
            <a:r>
              <a:rPr lang="en-US" b="1" i="1" dirty="0" smtClean="0">
                <a:hlinkClick r:id="rId10"/>
              </a:rPr>
              <a:t>Shakespeare's comedies : comprehensive research and study guide</a:t>
            </a:r>
            <a:r>
              <a:rPr lang="en-US" b="1" dirty="0" smtClean="0">
                <a:hlinkClick r:id="rId10"/>
              </a:rPr>
              <a:t> edited and with an introduction by Harold Bloom.</a:t>
            </a:r>
            <a:r>
              <a:rPr lang="en-US" dirty="0" smtClean="0"/>
              <a:t> (2000)</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Recommended Journals, Databases, and Websites </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b="1" dirty="0" smtClean="0"/>
              <a:t>Journals and Databases</a:t>
            </a:r>
          </a:p>
          <a:p>
            <a:endParaRPr lang="en-US" b="1" dirty="0" smtClean="0"/>
          </a:p>
          <a:p>
            <a:r>
              <a:rPr lang="en-US" b="1" dirty="0" smtClean="0"/>
              <a:t>Project Muse</a:t>
            </a:r>
            <a:br>
              <a:rPr lang="en-US" b="1" dirty="0" smtClean="0"/>
            </a:br>
            <a:r>
              <a:rPr lang="en-US" b="1" dirty="0" smtClean="0"/>
              <a:t/>
            </a:r>
            <a:br>
              <a:rPr lang="en-US" b="1" dirty="0" smtClean="0"/>
            </a:br>
            <a:r>
              <a:rPr lang="en-US" b="1" dirty="0" smtClean="0"/>
              <a:t>JSTOR</a:t>
            </a:r>
            <a:br>
              <a:rPr lang="en-US" b="1" dirty="0" smtClean="0"/>
            </a:br>
            <a:r>
              <a:rPr lang="en-US" b="1" dirty="0" smtClean="0"/>
              <a:t/>
            </a:r>
            <a:br>
              <a:rPr lang="en-US" b="1" dirty="0" smtClean="0"/>
            </a:br>
            <a:r>
              <a:rPr lang="en-US" b="1" dirty="0" smtClean="0"/>
              <a:t>Literature Criticism Online</a:t>
            </a:r>
            <a:br>
              <a:rPr lang="en-US" b="1" dirty="0" smtClean="0"/>
            </a:br>
            <a:r>
              <a:rPr lang="en-US" b="1" dirty="0" smtClean="0"/>
              <a:t/>
            </a:r>
            <a:br>
              <a:rPr lang="en-US" b="1" dirty="0" smtClean="0"/>
            </a:br>
            <a:r>
              <a:rPr lang="en-US" b="1" dirty="0" smtClean="0"/>
              <a:t>MLA International Bibliography</a:t>
            </a:r>
            <a:br>
              <a:rPr lang="en-US" b="1" dirty="0" smtClean="0"/>
            </a:br>
            <a:r>
              <a:rPr lang="en-US" b="1" dirty="0" smtClean="0"/>
              <a:t/>
            </a:r>
            <a:br>
              <a:rPr lang="en-US" b="1" dirty="0" smtClean="0"/>
            </a:br>
            <a:r>
              <a:rPr lang="en-US" b="1" i="1" dirty="0" smtClean="0"/>
              <a:t>Shakespeare Quarterly</a:t>
            </a:r>
          </a:p>
          <a:p>
            <a:pPr>
              <a:buNone/>
            </a:pPr>
            <a:endParaRPr lang="en-US" b="1" i="1" dirty="0" smtClean="0"/>
          </a:p>
          <a:p>
            <a:pPr>
              <a:buNone/>
            </a:pPr>
            <a:r>
              <a:rPr lang="en-US" b="1" dirty="0" smtClean="0"/>
              <a:t>Other Sites:</a:t>
            </a:r>
          </a:p>
          <a:p>
            <a:r>
              <a:rPr lang="en-US" b="1" dirty="0" smtClean="0">
                <a:hlinkClick r:id="rId2"/>
              </a:rPr>
              <a:t>Internet Public Library</a:t>
            </a:r>
            <a:endParaRPr lang="en-US" b="1" dirty="0" smtClean="0"/>
          </a:p>
          <a:p>
            <a:pPr>
              <a:buNone/>
            </a:pPr>
            <a:r>
              <a:rPr lang="en-US" dirty="0" smtClean="0"/>
              <a:t> </a:t>
            </a:r>
          </a:p>
          <a:p>
            <a:r>
              <a:rPr lang="en-US" b="1" dirty="0" smtClean="0">
                <a:hlinkClick r:id="rId3"/>
              </a:rPr>
              <a:t>Shakespeare Online</a:t>
            </a:r>
            <a:r>
              <a:rPr lang="en-US" dirty="0" smtClean="0"/>
              <a:t/>
            </a:r>
            <a:br>
              <a:rPr lang="en-US" dirty="0" smtClean="0"/>
            </a:br>
            <a:r>
              <a:rPr lang="en-US" dirty="0" smtClean="0"/>
              <a:t/>
            </a:r>
            <a:br>
              <a:rPr lang="en-US" dirty="0" smtClean="0"/>
            </a:br>
            <a:r>
              <a:rPr lang="en-US" b="1" i="1" dirty="0" smtClean="0"/>
              <a:t/>
            </a:r>
            <a:br>
              <a:rPr lang="en-US" b="1" i="1" dirty="0" smtClean="0"/>
            </a:br>
            <a:r>
              <a:rPr lang="en-US" b="1" i="1" dirty="0" smtClean="0"/>
              <a:t/>
            </a:r>
            <a:br>
              <a:rPr lang="en-US" b="1" i="1"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08038"/>
          </a:xfrm>
        </p:spPr>
        <p:txBody>
          <a:bodyPr/>
          <a:lstStyle/>
          <a:p>
            <a:r>
              <a:rPr lang="en-US" dirty="0" smtClean="0"/>
              <a:t>Supernatural Characters </a:t>
            </a:r>
            <a:endParaRPr lang="en-US" dirty="0"/>
          </a:p>
        </p:txBody>
      </p:sp>
      <p:sp>
        <p:nvSpPr>
          <p:cNvPr id="3" name="Content Placeholder 2"/>
          <p:cNvSpPr>
            <a:spLocks noGrp="1"/>
          </p:cNvSpPr>
          <p:nvPr>
            <p:ph idx="1"/>
          </p:nvPr>
        </p:nvSpPr>
        <p:spPr/>
        <p:txBody>
          <a:bodyPr>
            <a:normAutofit lnSpcReduction="10000"/>
          </a:bodyPr>
          <a:lstStyle/>
          <a:p>
            <a:pPr marL="0" marR="0">
              <a:lnSpc>
                <a:spcPct val="115000"/>
              </a:lnSpc>
              <a:spcBef>
                <a:spcPts val="0"/>
              </a:spcBef>
              <a:spcAft>
                <a:spcPts val="1000"/>
              </a:spcAft>
            </a:pPr>
            <a:r>
              <a:rPr lang="en-US" sz="2800" u="sng" dirty="0">
                <a:latin typeface="Calibri"/>
                <a:ea typeface="Calibri"/>
                <a:cs typeface="Times New Roman"/>
              </a:rPr>
              <a:t>Oberon-</a:t>
            </a:r>
            <a:r>
              <a:rPr lang="en-US" sz="2800" dirty="0">
                <a:latin typeface="Calibri"/>
                <a:ea typeface="Calibri"/>
                <a:cs typeface="Times New Roman"/>
              </a:rPr>
              <a:t> King of the Fairies</a:t>
            </a:r>
          </a:p>
          <a:p>
            <a:pPr marL="0" marR="0">
              <a:lnSpc>
                <a:spcPct val="115000"/>
              </a:lnSpc>
              <a:spcBef>
                <a:spcPts val="0"/>
              </a:spcBef>
              <a:spcAft>
                <a:spcPts val="1000"/>
              </a:spcAft>
            </a:pPr>
            <a:r>
              <a:rPr lang="en-US" sz="2800" u="sng" dirty="0">
                <a:latin typeface="Calibri"/>
                <a:ea typeface="Calibri"/>
                <a:cs typeface="Times New Roman"/>
              </a:rPr>
              <a:t>Titania-</a:t>
            </a:r>
            <a:r>
              <a:rPr lang="en-US" sz="2800" dirty="0">
                <a:latin typeface="Calibri"/>
                <a:ea typeface="Calibri"/>
                <a:cs typeface="Times New Roman"/>
              </a:rPr>
              <a:t> Queen of the Fairies</a:t>
            </a:r>
          </a:p>
          <a:p>
            <a:pPr marL="0" marR="0">
              <a:lnSpc>
                <a:spcPct val="115000"/>
              </a:lnSpc>
              <a:spcBef>
                <a:spcPts val="0"/>
              </a:spcBef>
              <a:spcAft>
                <a:spcPts val="1000"/>
              </a:spcAft>
            </a:pPr>
            <a:r>
              <a:rPr lang="en-US" sz="2800" u="sng" dirty="0" smtClean="0">
                <a:latin typeface="Calibri"/>
                <a:ea typeface="Calibri"/>
                <a:cs typeface="Times New Roman"/>
              </a:rPr>
              <a:t>Puck</a:t>
            </a:r>
            <a:r>
              <a:rPr lang="en-US" sz="2800" dirty="0" smtClean="0">
                <a:latin typeface="Calibri"/>
                <a:ea typeface="Calibri"/>
                <a:cs typeface="Times New Roman"/>
              </a:rPr>
              <a:t> (aka </a:t>
            </a:r>
            <a:r>
              <a:rPr lang="en-US" sz="2800" dirty="0">
                <a:latin typeface="Calibri"/>
                <a:ea typeface="Calibri"/>
                <a:cs typeface="Times New Roman"/>
              </a:rPr>
              <a:t>Robin </a:t>
            </a:r>
            <a:r>
              <a:rPr lang="en-US" sz="2800" dirty="0" smtClean="0">
                <a:latin typeface="Calibri"/>
                <a:ea typeface="Calibri"/>
                <a:cs typeface="Times New Roman"/>
              </a:rPr>
              <a:t>Goodfellow) - </a:t>
            </a:r>
            <a:r>
              <a:rPr lang="en-US" sz="2800" dirty="0">
                <a:latin typeface="Calibri"/>
                <a:ea typeface="Calibri"/>
                <a:cs typeface="Times New Roman"/>
              </a:rPr>
              <a:t>servant to Oberon</a:t>
            </a:r>
          </a:p>
          <a:p>
            <a:pPr marL="0" marR="0">
              <a:lnSpc>
                <a:spcPct val="115000"/>
              </a:lnSpc>
              <a:spcBef>
                <a:spcPts val="0"/>
              </a:spcBef>
              <a:spcAft>
                <a:spcPts val="1000"/>
              </a:spcAft>
            </a:pPr>
            <a:r>
              <a:rPr lang="en-US" sz="2800" dirty="0">
                <a:latin typeface="Calibri"/>
                <a:ea typeface="Calibri"/>
                <a:cs typeface="Times New Roman"/>
              </a:rPr>
              <a:t>Titania's fairy servants (her "train</a:t>
            </a:r>
            <a:r>
              <a:rPr lang="en-US" sz="2800" dirty="0" smtClean="0">
                <a:latin typeface="Calibri"/>
                <a:ea typeface="Calibri"/>
                <a:cs typeface="Times New Roman"/>
              </a:rPr>
              <a:t>")(wait </a:t>
            </a:r>
            <a:r>
              <a:rPr lang="en-US" sz="2800" dirty="0">
                <a:latin typeface="Calibri"/>
                <a:ea typeface="Calibri"/>
                <a:cs typeface="Times New Roman"/>
              </a:rPr>
              <a:t>on Bottom): </a:t>
            </a:r>
          </a:p>
          <a:p>
            <a:pPr marL="640080" lvl="2">
              <a:lnSpc>
                <a:spcPct val="115000"/>
              </a:lnSpc>
              <a:spcBef>
                <a:spcPts val="0"/>
              </a:spcBef>
              <a:spcAft>
                <a:spcPts val="1000"/>
              </a:spcAft>
            </a:pPr>
            <a:r>
              <a:rPr lang="en-US" sz="2400" u="sng" dirty="0" smtClean="0">
                <a:latin typeface="Calibri"/>
                <a:ea typeface="Calibri"/>
                <a:cs typeface="Times New Roman"/>
              </a:rPr>
              <a:t>Peaseblossom</a:t>
            </a:r>
            <a:endParaRPr lang="en-US" sz="2400" u="sng" dirty="0">
              <a:latin typeface="Calibri"/>
              <a:ea typeface="Calibri"/>
              <a:cs typeface="Times New Roman"/>
            </a:endParaRPr>
          </a:p>
          <a:p>
            <a:pPr marL="640080" lvl="2">
              <a:lnSpc>
                <a:spcPct val="115000"/>
              </a:lnSpc>
              <a:spcBef>
                <a:spcPts val="0"/>
              </a:spcBef>
              <a:spcAft>
                <a:spcPts val="1000"/>
              </a:spcAft>
            </a:pPr>
            <a:r>
              <a:rPr lang="en-US" sz="2400" u="sng" dirty="0" smtClean="0">
                <a:latin typeface="Calibri"/>
                <a:ea typeface="Calibri"/>
                <a:cs typeface="Times New Roman"/>
              </a:rPr>
              <a:t>Cobweb</a:t>
            </a:r>
            <a:endParaRPr lang="en-US" sz="2400" u="sng" dirty="0">
              <a:latin typeface="Calibri"/>
              <a:ea typeface="Calibri"/>
              <a:cs typeface="Times New Roman"/>
            </a:endParaRPr>
          </a:p>
          <a:p>
            <a:pPr marL="640080" lvl="2">
              <a:lnSpc>
                <a:spcPct val="115000"/>
              </a:lnSpc>
              <a:spcBef>
                <a:spcPts val="0"/>
              </a:spcBef>
              <a:spcAft>
                <a:spcPts val="1000"/>
              </a:spcAft>
            </a:pPr>
            <a:r>
              <a:rPr lang="en-US" sz="2400" u="sng" dirty="0" smtClean="0">
                <a:latin typeface="Calibri"/>
                <a:ea typeface="Calibri"/>
                <a:cs typeface="Times New Roman"/>
              </a:rPr>
              <a:t>Moth</a:t>
            </a:r>
            <a:endParaRPr lang="en-US" sz="2400" u="sng" dirty="0">
              <a:latin typeface="Calibri"/>
              <a:ea typeface="Calibri"/>
              <a:cs typeface="Times New Roman"/>
            </a:endParaRPr>
          </a:p>
          <a:p>
            <a:pPr marL="640080" lvl="2">
              <a:lnSpc>
                <a:spcPct val="115000"/>
              </a:lnSpc>
              <a:spcBef>
                <a:spcPts val="0"/>
              </a:spcBef>
              <a:spcAft>
                <a:spcPts val="1000"/>
              </a:spcAft>
            </a:pPr>
            <a:r>
              <a:rPr lang="en-US" sz="2400" u="sng" dirty="0" smtClean="0">
                <a:latin typeface="Calibri"/>
                <a:ea typeface="Calibri"/>
                <a:cs typeface="Times New Roman"/>
              </a:rPr>
              <a:t>Mustardseed</a:t>
            </a:r>
            <a:endParaRPr lang="en-US" sz="2400" u="sng" dirty="0">
              <a:latin typeface="Calibri"/>
              <a:ea typeface="Calibri"/>
              <a:cs typeface="Times New Roman"/>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10000" y="3962400"/>
            <a:ext cx="5105400" cy="2743200"/>
          </a:xfrm>
          <a:prstGeom prst="rect">
            <a:avLst/>
          </a:prstGeom>
        </p:spPr>
      </p:pic>
    </p:spTree>
    <p:extLst>
      <p:ext uri="{BB962C8B-B14F-4D97-AF65-F5344CB8AC3E}">
        <p14:creationId xmlns:p14="http://schemas.microsoft.com/office/powerpoint/2010/main" val="370752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12"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12" fill="hold" grpId="0"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12" fill="hold" grpId="0"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12"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4675"/>
            <a:ext cx="8229600" cy="655638"/>
          </a:xfrm>
        </p:spPr>
        <p:txBody>
          <a:bodyPr/>
          <a:lstStyle/>
          <a:p>
            <a:r>
              <a:rPr lang="en-US" dirty="0" smtClean="0"/>
              <a:t>The Acting Troupe (Company)</a:t>
            </a:r>
            <a:endParaRPr lang="en-US" dirty="0"/>
          </a:p>
        </p:txBody>
      </p:sp>
      <p:sp>
        <p:nvSpPr>
          <p:cNvPr id="3" name="Content Placeholder 2"/>
          <p:cNvSpPr>
            <a:spLocks noGrp="1"/>
          </p:cNvSpPr>
          <p:nvPr>
            <p:ph idx="1"/>
          </p:nvPr>
        </p:nvSpPr>
        <p:spPr>
          <a:xfrm>
            <a:off x="457200" y="1600200"/>
            <a:ext cx="8229600" cy="5059363"/>
          </a:xfrm>
        </p:spPr>
        <p:txBody>
          <a:bodyPr>
            <a:normAutofit lnSpcReduction="10000"/>
          </a:bodyPr>
          <a:lstStyle/>
          <a:p>
            <a:pPr marL="0" marR="0">
              <a:lnSpc>
                <a:spcPct val="110000"/>
              </a:lnSpc>
              <a:spcBef>
                <a:spcPts val="0"/>
              </a:spcBef>
            </a:pPr>
            <a:r>
              <a:rPr lang="en-US" sz="2800" u="sng" dirty="0">
                <a:latin typeface="Calibri"/>
                <a:ea typeface="Calibri"/>
                <a:cs typeface="Times New Roman"/>
              </a:rPr>
              <a:t>Peter </a:t>
            </a:r>
            <a:r>
              <a:rPr lang="en-US" sz="2800" u="sng" dirty="0" smtClean="0">
                <a:latin typeface="Calibri"/>
                <a:ea typeface="Calibri"/>
                <a:cs typeface="Times New Roman"/>
              </a:rPr>
              <a:t>Quince </a:t>
            </a:r>
            <a:r>
              <a:rPr lang="en-US" sz="2800" dirty="0" smtClean="0">
                <a:latin typeface="Calibri"/>
                <a:ea typeface="Calibri"/>
                <a:cs typeface="Times New Roman"/>
              </a:rPr>
              <a:t>- </a:t>
            </a:r>
            <a:r>
              <a:rPr lang="en-US" sz="2800" dirty="0">
                <a:latin typeface="Calibri"/>
                <a:ea typeface="Calibri"/>
                <a:cs typeface="Times New Roman"/>
              </a:rPr>
              <a:t>carpenter, who leads the </a:t>
            </a:r>
            <a:r>
              <a:rPr lang="en-US" sz="2800" dirty="0" smtClean="0">
                <a:latin typeface="Calibri"/>
                <a:ea typeface="Calibri"/>
                <a:cs typeface="Times New Roman"/>
              </a:rPr>
              <a:t>troupe</a:t>
            </a:r>
          </a:p>
          <a:p>
            <a:pPr marL="0" marR="0" indent="0">
              <a:lnSpc>
                <a:spcPct val="110000"/>
              </a:lnSpc>
              <a:spcBef>
                <a:spcPts val="0"/>
              </a:spcBef>
              <a:buNone/>
            </a:pPr>
            <a:r>
              <a:rPr lang="en-US" sz="2800" dirty="0">
                <a:latin typeface="Calibri"/>
                <a:ea typeface="Calibri"/>
                <a:cs typeface="Times New Roman"/>
              </a:rPr>
              <a:t> </a:t>
            </a:r>
            <a:r>
              <a:rPr lang="en-US" sz="2800" dirty="0" smtClean="0">
                <a:latin typeface="Calibri"/>
                <a:ea typeface="Calibri"/>
                <a:cs typeface="Times New Roman"/>
              </a:rPr>
              <a:t>                             of </a:t>
            </a:r>
            <a:r>
              <a:rPr lang="en-US" sz="2800" dirty="0">
                <a:latin typeface="Calibri"/>
                <a:ea typeface="Calibri"/>
                <a:cs typeface="Times New Roman"/>
              </a:rPr>
              <a:t>actors</a:t>
            </a:r>
          </a:p>
          <a:p>
            <a:pPr marL="0" marR="0">
              <a:lnSpc>
                <a:spcPct val="115000"/>
              </a:lnSpc>
              <a:spcBef>
                <a:spcPts val="0"/>
              </a:spcBef>
              <a:spcAft>
                <a:spcPts val="1000"/>
              </a:spcAft>
            </a:pPr>
            <a:r>
              <a:rPr lang="en-US" sz="2800" u="sng" dirty="0">
                <a:latin typeface="Calibri"/>
                <a:ea typeface="Calibri"/>
                <a:cs typeface="Times New Roman"/>
              </a:rPr>
              <a:t>Nick </a:t>
            </a:r>
            <a:r>
              <a:rPr lang="en-US" sz="2800" u="sng" dirty="0" smtClean="0">
                <a:latin typeface="Calibri"/>
                <a:ea typeface="Calibri"/>
                <a:cs typeface="Times New Roman"/>
              </a:rPr>
              <a:t>Bottom </a:t>
            </a:r>
            <a:r>
              <a:rPr lang="en-US" sz="2800" dirty="0" smtClean="0">
                <a:latin typeface="Calibri"/>
                <a:ea typeface="Calibri"/>
                <a:cs typeface="Times New Roman"/>
              </a:rPr>
              <a:t>- </a:t>
            </a:r>
            <a:r>
              <a:rPr lang="en-US" sz="2800" dirty="0">
                <a:latin typeface="Calibri"/>
                <a:ea typeface="Calibri"/>
                <a:cs typeface="Times New Roman"/>
              </a:rPr>
              <a:t>weaver; he plays Pyramus in the troupe's production of "Pyramus and Thisbe" and is transformed into a </a:t>
            </a:r>
            <a:r>
              <a:rPr lang="en-US" sz="2800" dirty="0" smtClean="0">
                <a:latin typeface="Calibri"/>
                <a:ea typeface="Calibri"/>
                <a:cs typeface="Times New Roman"/>
              </a:rPr>
              <a:t>jackass (hence the name Bottom)</a:t>
            </a:r>
            <a:endParaRPr lang="en-US" sz="2800" dirty="0">
              <a:latin typeface="Calibri"/>
              <a:ea typeface="Calibri"/>
              <a:cs typeface="Times New Roman"/>
            </a:endParaRPr>
          </a:p>
          <a:p>
            <a:pPr marL="0" marR="0">
              <a:lnSpc>
                <a:spcPct val="115000"/>
              </a:lnSpc>
              <a:spcBef>
                <a:spcPts val="0"/>
              </a:spcBef>
              <a:spcAft>
                <a:spcPts val="1000"/>
              </a:spcAft>
            </a:pPr>
            <a:r>
              <a:rPr lang="en-US" sz="2800" u="sng" dirty="0">
                <a:latin typeface="Calibri"/>
                <a:ea typeface="Calibri"/>
                <a:cs typeface="Times New Roman"/>
              </a:rPr>
              <a:t>Francis </a:t>
            </a:r>
            <a:r>
              <a:rPr lang="en-US" sz="2800" u="sng" dirty="0" smtClean="0">
                <a:latin typeface="Calibri"/>
                <a:ea typeface="Calibri"/>
                <a:cs typeface="Times New Roman"/>
              </a:rPr>
              <a:t>Flute </a:t>
            </a:r>
            <a:r>
              <a:rPr lang="en-US" sz="2800" dirty="0" smtClean="0">
                <a:latin typeface="Calibri"/>
                <a:ea typeface="Calibri"/>
                <a:cs typeface="Times New Roman"/>
              </a:rPr>
              <a:t>- </a:t>
            </a:r>
            <a:r>
              <a:rPr lang="en-US" sz="2800" dirty="0">
                <a:latin typeface="Calibri"/>
                <a:ea typeface="Calibri"/>
                <a:cs typeface="Times New Roman"/>
              </a:rPr>
              <a:t>the bellows-mender who plays Thisbe</a:t>
            </a:r>
          </a:p>
          <a:p>
            <a:pPr marL="0" marR="0">
              <a:lnSpc>
                <a:spcPct val="115000"/>
              </a:lnSpc>
              <a:spcBef>
                <a:spcPts val="0"/>
              </a:spcBef>
              <a:spcAft>
                <a:spcPts val="1000"/>
              </a:spcAft>
            </a:pPr>
            <a:r>
              <a:rPr lang="en-US" sz="2800" u="sng" dirty="0">
                <a:latin typeface="Calibri"/>
                <a:ea typeface="Calibri"/>
                <a:cs typeface="Times New Roman"/>
              </a:rPr>
              <a:t>Robin </a:t>
            </a:r>
            <a:r>
              <a:rPr lang="en-US" sz="2800" u="sng" dirty="0" smtClean="0">
                <a:latin typeface="Calibri"/>
                <a:ea typeface="Calibri"/>
                <a:cs typeface="Times New Roman"/>
              </a:rPr>
              <a:t>Starveling </a:t>
            </a:r>
            <a:r>
              <a:rPr lang="en-US" sz="2800" dirty="0" smtClean="0">
                <a:latin typeface="Calibri"/>
                <a:ea typeface="Calibri"/>
                <a:cs typeface="Times New Roman"/>
              </a:rPr>
              <a:t>- </a:t>
            </a:r>
            <a:r>
              <a:rPr lang="en-US" sz="2800" dirty="0">
                <a:latin typeface="Calibri"/>
                <a:ea typeface="Calibri"/>
                <a:cs typeface="Times New Roman"/>
              </a:rPr>
              <a:t>the tailor who plays Moonshine</a:t>
            </a:r>
          </a:p>
          <a:p>
            <a:pPr marL="0" marR="0">
              <a:lnSpc>
                <a:spcPct val="115000"/>
              </a:lnSpc>
              <a:spcBef>
                <a:spcPts val="0"/>
              </a:spcBef>
              <a:spcAft>
                <a:spcPts val="1000"/>
              </a:spcAft>
            </a:pPr>
            <a:r>
              <a:rPr lang="en-US" sz="2800" u="sng" dirty="0">
                <a:latin typeface="Calibri"/>
                <a:ea typeface="Calibri"/>
                <a:cs typeface="Times New Roman"/>
              </a:rPr>
              <a:t>Tom </a:t>
            </a:r>
            <a:r>
              <a:rPr lang="en-US" sz="2800" u="sng" dirty="0" smtClean="0">
                <a:latin typeface="Calibri"/>
                <a:ea typeface="Calibri"/>
                <a:cs typeface="Times New Roman"/>
              </a:rPr>
              <a:t>Snout </a:t>
            </a:r>
            <a:r>
              <a:rPr lang="en-US" sz="2800" dirty="0" smtClean="0">
                <a:latin typeface="Calibri"/>
                <a:ea typeface="Calibri"/>
                <a:cs typeface="Times New Roman"/>
              </a:rPr>
              <a:t>- the </a:t>
            </a:r>
            <a:r>
              <a:rPr lang="en-US" sz="2800" dirty="0">
                <a:latin typeface="Calibri"/>
                <a:ea typeface="Calibri"/>
                <a:cs typeface="Times New Roman"/>
              </a:rPr>
              <a:t>tinker who plays Wall</a:t>
            </a:r>
          </a:p>
          <a:p>
            <a:pPr marL="0" marR="0">
              <a:lnSpc>
                <a:spcPct val="115000"/>
              </a:lnSpc>
              <a:spcBef>
                <a:spcPts val="0"/>
              </a:spcBef>
              <a:spcAft>
                <a:spcPts val="1000"/>
              </a:spcAft>
            </a:pPr>
            <a:r>
              <a:rPr lang="en-US" sz="2800" u="sng" dirty="0" smtClean="0">
                <a:latin typeface="Calibri"/>
                <a:ea typeface="Calibri"/>
                <a:cs typeface="Times New Roman"/>
              </a:rPr>
              <a:t>Snug</a:t>
            </a:r>
            <a:r>
              <a:rPr lang="en-US" sz="2800" dirty="0" smtClean="0">
                <a:latin typeface="Calibri"/>
                <a:ea typeface="Calibri"/>
                <a:cs typeface="Times New Roman"/>
              </a:rPr>
              <a:t> - the </a:t>
            </a:r>
            <a:r>
              <a:rPr lang="en-US" sz="2800" dirty="0">
                <a:latin typeface="Calibri"/>
                <a:ea typeface="Calibri"/>
                <a:cs typeface="Times New Roman"/>
              </a:rPr>
              <a:t>joiner who plays Lion</a:t>
            </a:r>
          </a:p>
          <a:p>
            <a:endParaRPr lang="en-US" dirty="0"/>
          </a:p>
        </p:txBody>
      </p:sp>
      <p:pic>
        <p:nvPicPr>
          <p:cNvPr id="6148" name="Picture 4" descr="C:\Users\Owner\AppData\Local\Microsoft\Windows\Temporary Internet Files\Content.IE5\B2EENAIU\MC90029729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23138" y="152400"/>
            <a:ext cx="1820862" cy="1652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4843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Sc. 1</a:t>
            </a:r>
            <a:endParaRPr lang="en-US" dirty="0"/>
          </a:p>
        </p:txBody>
      </p:sp>
      <p:sp>
        <p:nvSpPr>
          <p:cNvPr id="3" name="Content Placeholder 2"/>
          <p:cNvSpPr>
            <a:spLocks noGrp="1"/>
          </p:cNvSpPr>
          <p:nvPr>
            <p:ph idx="1"/>
          </p:nvPr>
        </p:nvSpPr>
        <p:spPr/>
        <p:txBody>
          <a:bodyPr>
            <a:normAutofit lnSpcReduction="10000"/>
          </a:bodyPr>
          <a:lstStyle/>
          <a:p>
            <a:r>
              <a:rPr lang="en-US" sz="2800" dirty="0"/>
              <a:t>Theseus and Hippolyta are to be married in four </a:t>
            </a:r>
            <a:r>
              <a:rPr lang="en-US" sz="2800" dirty="0" smtClean="0"/>
              <a:t>days.</a:t>
            </a:r>
          </a:p>
          <a:p>
            <a:r>
              <a:rPr lang="en-US" sz="2800" dirty="0" smtClean="0"/>
              <a:t>Egeus, Hermia’s father, asks Theseus to help him force Hermia to marry Demetrius.</a:t>
            </a:r>
          </a:p>
          <a:p>
            <a:r>
              <a:rPr lang="en-US" sz="2800" dirty="0" smtClean="0"/>
              <a:t>Hermia’s 3 choices: 1) Marry Demetrius</a:t>
            </a:r>
            <a:r>
              <a:rPr lang="en-US" sz="2800" dirty="0"/>
              <a:t>,</a:t>
            </a:r>
            <a:r>
              <a:rPr lang="en-US" sz="2800" dirty="0" smtClean="0"/>
              <a:t> 2) Join a convent, 3) Execution (death)</a:t>
            </a:r>
          </a:p>
          <a:p>
            <a:r>
              <a:rPr lang="en-US" sz="2800" dirty="0" smtClean="0"/>
              <a:t>Hermia decides to run away with Lysander.</a:t>
            </a:r>
          </a:p>
          <a:p>
            <a:r>
              <a:rPr lang="en-US" sz="2800" dirty="0" smtClean="0"/>
              <a:t>Hermia and Lysander tell Helena about their plans to elope.</a:t>
            </a:r>
          </a:p>
          <a:p>
            <a:r>
              <a:rPr lang="en-US" sz="2800" dirty="0" smtClean="0"/>
              <a:t>Helena plans to tell Demetrius about Hermia and Lysander’s plans in order to win his love.</a:t>
            </a:r>
            <a:endParaRPr lang="en-US" sz="2800" dirty="0"/>
          </a:p>
        </p:txBody>
      </p:sp>
      <p:pic>
        <p:nvPicPr>
          <p:cNvPr id="7170" name="Picture 2" descr="C:\Users\Owner\AppData\Local\Microsoft\Windows\Temporary Internet Files\Content.IE5\0O4C8EB5\MC900078843[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57800" y="352426"/>
            <a:ext cx="2371725" cy="1247773"/>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C:\Users\Owner\AppData\Local\Microsoft\Windows\Temporary Internet Files\Content.IE5\B2EENAIU\MC90002716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5346701"/>
            <a:ext cx="1685925" cy="13963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498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9"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Love Game</a:t>
            </a:r>
            <a:endParaRPr lang="en-US" dirty="0"/>
          </a:p>
        </p:txBody>
      </p:sp>
      <p:sp>
        <p:nvSpPr>
          <p:cNvPr id="3" name="Content Placeholder 2"/>
          <p:cNvSpPr>
            <a:spLocks noGrp="1"/>
          </p:cNvSpPr>
          <p:nvPr>
            <p:ph idx="1"/>
          </p:nvPr>
        </p:nvSpPr>
        <p:spPr/>
        <p:txBody>
          <a:bodyPr/>
          <a:lstStyle/>
          <a:p>
            <a:r>
              <a:rPr lang="en-US" sz="2800" dirty="0"/>
              <a:t>Hermia is betrothed (engaged by arranged marriage) to Demetrius, but she loves </a:t>
            </a:r>
            <a:r>
              <a:rPr lang="en-US" sz="2800" dirty="0" smtClean="0"/>
              <a:t>Lysander.</a:t>
            </a:r>
            <a:endParaRPr lang="en-US" sz="2800" dirty="0"/>
          </a:p>
          <a:p>
            <a:r>
              <a:rPr lang="en-US" sz="2800" dirty="0"/>
              <a:t>Hermia and Lysander love each other and plan to </a:t>
            </a:r>
            <a:r>
              <a:rPr lang="en-US" sz="2800" dirty="0" smtClean="0"/>
              <a:t>elope.</a:t>
            </a:r>
            <a:endParaRPr lang="en-US" sz="2800" dirty="0"/>
          </a:p>
          <a:p>
            <a:r>
              <a:rPr lang="en-US" sz="2800" dirty="0"/>
              <a:t>Both Demetrius and Lysander love </a:t>
            </a:r>
            <a:r>
              <a:rPr lang="en-US" sz="2800" dirty="0" err="1" smtClean="0"/>
              <a:t>Hermia</a:t>
            </a:r>
            <a:r>
              <a:rPr lang="en-US" sz="2800" dirty="0" smtClean="0"/>
              <a:t>.</a:t>
            </a:r>
            <a:endParaRPr lang="en-US" sz="2800" dirty="0"/>
          </a:p>
          <a:p>
            <a:r>
              <a:rPr lang="en-US" sz="2800" dirty="0"/>
              <a:t>Hermia does not love </a:t>
            </a:r>
            <a:r>
              <a:rPr lang="en-US" sz="2800" dirty="0" smtClean="0"/>
              <a:t>Demetrius.</a:t>
            </a:r>
            <a:endParaRPr lang="en-US" sz="2800" dirty="0"/>
          </a:p>
          <a:p>
            <a:r>
              <a:rPr lang="en-US" sz="2800" dirty="0"/>
              <a:t>Helena loves </a:t>
            </a:r>
            <a:r>
              <a:rPr lang="en-US" sz="2800" dirty="0" smtClean="0"/>
              <a:t>Demetrius.</a:t>
            </a:r>
            <a:endParaRPr lang="en-US" sz="2800" dirty="0"/>
          </a:p>
          <a:p>
            <a:r>
              <a:rPr lang="en-US" sz="2800" dirty="0"/>
              <a:t>No one loves </a:t>
            </a:r>
            <a:r>
              <a:rPr lang="en-US" sz="2800" dirty="0" smtClean="0"/>
              <a:t>Helena.</a:t>
            </a:r>
            <a:endParaRPr lang="en-US" sz="2800" dirty="0"/>
          </a:p>
          <a:p>
            <a:endParaRPr lang="en-US" dirty="0"/>
          </a:p>
        </p:txBody>
      </p:sp>
      <p:pic>
        <p:nvPicPr>
          <p:cNvPr id="3075" name="Picture 3" descr="C:\Users\Owner\AppData\Local\Microsoft\Windows\Temporary Internet Files\Content.IE5\YGXZUTEY\MC90033437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4281055"/>
            <a:ext cx="25146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477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1, Sc. 2</a:t>
            </a:r>
            <a:endParaRPr lang="en-US" dirty="0"/>
          </a:p>
        </p:txBody>
      </p:sp>
      <p:sp>
        <p:nvSpPr>
          <p:cNvPr id="3" name="Content Placeholder 2"/>
          <p:cNvSpPr>
            <a:spLocks noGrp="1"/>
          </p:cNvSpPr>
          <p:nvPr>
            <p:ph idx="1"/>
          </p:nvPr>
        </p:nvSpPr>
        <p:spPr/>
        <p:txBody>
          <a:bodyPr>
            <a:normAutofit/>
          </a:bodyPr>
          <a:lstStyle/>
          <a:p>
            <a:r>
              <a:rPr lang="en-US" sz="2800" dirty="0" smtClean="0"/>
              <a:t>The actors meet and discuss the roles they will play in the performance of </a:t>
            </a:r>
            <a:r>
              <a:rPr lang="en-US" sz="2800" i="1" dirty="0" smtClean="0"/>
              <a:t>Pyramus and Thisbe</a:t>
            </a:r>
            <a:r>
              <a:rPr lang="en-US" sz="2800" dirty="0" smtClean="0"/>
              <a:t>.</a:t>
            </a:r>
          </a:p>
          <a:p>
            <a:r>
              <a:rPr lang="en-US" sz="2800" dirty="0" smtClean="0"/>
              <a:t>Bottom wants to play all of the parts.</a:t>
            </a:r>
          </a:p>
          <a:p>
            <a:r>
              <a:rPr lang="en-US" sz="2800" dirty="0" smtClean="0"/>
              <a:t>They plan on meeting in the woods to rehearse the following evening.</a:t>
            </a:r>
            <a:endParaRPr lang="en-US" sz="2800" dirty="0"/>
          </a:p>
        </p:txBody>
      </p:sp>
      <p:pic>
        <p:nvPicPr>
          <p:cNvPr id="4098" name="Picture 2" descr="C:\Users\Owner\AppData\Local\Microsoft\Windows\Temporary Internet Files\Content.IE5\YGXZUTEY\MC90001873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76200"/>
            <a:ext cx="1865376" cy="1872691"/>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C:\Users\Owner\AppData\Local\Microsoft\Windows\Temporary Internet Files\Content.IE5\5CT79LZW\MC90021596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3757" y="3581399"/>
            <a:ext cx="3200400" cy="30970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275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Act 2, Sc. 1</a:t>
            </a:r>
            <a:endParaRPr lang="en-US" dirty="0"/>
          </a:p>
        </p:txBody>
      </p:sp>
      <p:sp>
        <p:nvSpPr>
          <p:cNvPr id="3" name="Content Placeholder 2"/>
          <p:cNvSpPr>
            <a:spLocks noGrp="1"/>
          </p:cNvSpPr>
          <p:nvPr>
            <p:ph idx="1"/>
          </p:nvPr>
        </p:nvSpPr>
        <p:spPr>
          <a:xfrm>
            <a:off x="457200" y="1341438"/>
            <a:ext cx="8229600" cy="4784725"/>
          </a:xfrm>
        </p:spPr>
        <p:txBody>
          <a:bodyPr>
            <a:noAutofit/>
          </a:bodyPr>
          <a:lstStyle/>
          <a:p>
            <a:r>
              <a:rPr lang="en-US" dirty="0" smtClean="0"/>
              <a:t>Oberon and Titania have had an argument </a:t>
            </a:r>
          </a:p>
          <a:p>
            <a:pPr lvl="1"/>
            <a:r>
              <a:rPr lang="en-US" dirty="0" smtClean="0"/>
              <a:t>Titania refuses to give up the changeling (Indian child).</a:t>
            </a:r>
          </a:p>
          <a:p>
            <a:r>
              <a:rPr lang="en-US" dirty="0" smtClean="0"/>
              <a:t>To get revenge on Titania, Oberon asks Puck to gather “love juice” to make her fall in love with a hideous creature.</a:t>
            </a:r>
          </a:p>
          <a:p>
            <a:r>
              <a:rPr lang="en-US" dirty="0"/>
              <a:t>Meanwhile, Helena follows Demetrius through the woods.</a:t>
            </a:r>
          </a:p>
          <a:p>
            <a:r>
              <a:rPr lang="en-US" dirty="0"/>
              <a:t>Demetrius threatens Helena and tells her to leave him alone because he does not love her.</a:t>
            </a:r>
          </a:p>
          <a:p>
            <a:r>
              <a:rPr lang="en-US" dirty="0"/>
              <a:t>Helena loves Demetrius and refuses to give up on love.</a:t>
            </a:r>
          </a:p>
          <a:p>
            <a:r>
              <a:rPr lang="en-US" dirty="0" smtClean="0"/>
              <a:t>Oberon sees Helena and empathizes with her (feels sorry for her)</a:t>
            </a:r>
          </a:p>
          <a:p>
            <a:pPr lvl="1"/>
            <a:r>
              <a:rPr lang="en-US" dirty="0" smtClean="0"/>
              <a:t>He asks Puck to make Demetrius fall in love with Helena.</a:t>
            </a:r>
            <a:endParaRPr lang="en-US" dirty="0"/>
          </a:p>
        </p:txBody>
      </p:sp>
      <p:pic>
        <p:nvPicPr>
          <p:cNvPr id="5122" name="Picture 2" descr="C:\Users\Owner\AppData\Local\Microsoft\Windows\Temporary Internet Files\Content.IE5\0O4C8EB5\MC90041242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2800" y="0"/>
            <a:ext cx="1785937" cy="2368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396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2"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Act 2, Sc. 2</a:t>
            </a:r>
            <a:endParaRPr lang="en-US" dirty="0"/>
          </a:p>
        </p:txBody>
      </p:sp>
      <p:sp>
        <p:nvSpPr>
          <p:cNvPr id="3" name="Content Placeholder 2"/>
          <p:cNvSpPr>
            <a:spLocks noGrp="1"/>
          </p:cNvSpPr>
          <p:nvPr>
            <p:ph idx="1"/>
          </p:nvPr>
        </p:nvSpPr>
        <p:spPr>
          <a:xfrm>
            <a:off x="457200" y="1524000"/>
            <a:ext cx="8229600" cy="4953000"/>
          </a:xfrm>
        </p:spPr>
        <p:txBody>
          <a:bodyPr>
            <a:normAutofit/>
          </a:bodyPr>
          <a:lstStyle/>
          <a:p>
            <a:r>
              <a:rPr lang="en-US" sz="3200" dirty="0" smtClean="0"/>
              <a:t>Titania falls asleep and Oberon anoints her eyes with the “love juice”.</a:t>
            </a:r>
          </a:p>
          <a:p>
            <a:r>
              <a:rPr lang="en-US" sz="3200" dirty="0" smtClean="0"/>
              <a:t>Puck </a:t>
            </a:r>
            <a:r>
              <a:rPr lang="en-US" sz="3200" dirty="0"/>
              <a:t>mistakes Lysander for Demetrius and sprinkles the love juice onto his eyes.</a:t>
            </a:r>
          </a:p>
          <a:p>
            <a:r>
              <a:rPr lang="en-US" sz="3200" dirty="0" smtClean="0"/>
              <a:t>When Lysander wakes up, he sees Helena and instantly falls in love with her.</a:t>
            </a:r>
          </a:p>
          <a:p>
            <a:r>
              <a:rPr lang="en-US" sz="3200" dirty="0" smtClean="0"/>
              <a:t>Helena thinks Lysander is making fun of her and runs away; Lysander follows her.</a:t>
            </a:r>
          </a:p>
          <a:p>
            <a:r>
              <a:rPr lang="en-US" sz="3200" dirty="0" smtClean="0"/>
              <a:t>Hermia awakes and finds herself alone.</a:t>
            </a:r>
            <a:endParaRPr lang="en-US" sz="3200" dirty="0"/>
          </a:p>
        </p:txBody>
      </p:sp>
      <p:pic>
        <p:nvPicPr>
          <p:cNvPr id="8194" name="Picture 2" descr="C:\Users\Owner\AppData\Local\Microsoft\Windows\Temporary Internet Files\Content.IE5\YGXZUTEY\MC900092647[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249382"/>
            <a:ext cx="2698734"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547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6"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6"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6"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hatch">
  <a:themeElements>
    <a:clrScheme name="Custom 6">
      <a:dk1>
        <a:sysClr val="windowText" lastClr="000000"/>
      </a:dk1>
      <a:lt1>
        <a:sysClr val="window" lastClr="FFFFFF"/>
      </a:lt1>
      <a:dk2>
        <a:srgbClr val="6A891B"/>
      </a:dk2>
      <a:lt2>
        <a:srgbClr val="E7ECED"/>
      </a:lt2>
      <a:accent1>
        <a:srgbClr val="98C723"/>
      </a:accent1>
      <a:accent2>
        <a:srgbClr val="59B0B9"/>
      </a:accent2>
      <a:accent3>
        <a:srgbClr val="DEAE00"/>
      </a:accent3>
      <a:accent4>
        <a:srgbClr val="B77BB4"/>
      </a:accent4>
      <a:accent5>
        <a:srgbClr val="E0773C"/>
      </a:accent5>
      <a:accent6>
        <a:srgbClr val="A98D63"/>
      </a:accent6>
      <a:hlink>
        <a:srgbClr val="FFFF00"/>
      </a:hlink>
      <a:folHlink>
        <a:srgbClr val="598C8C"/>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19171</TotalTime>
  <Words>1596</Words>
  <Application>Microsoft Office PowerPoint</Application>
  <PresentationFormat>On-screen Show (4:3)</PresentationFormat>
  <Paragraphs>136</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Times New Roman</vt:lpstr>
      <vt:lpstr>Tw Cen MT</vt:lpstr>
      <vt:lpstr>Thatch</vt:lpstr>
      <vt:lpstr>A Midsummer Night’s Dream</vt:lpstr>
      <vt:lpstr>                 Characters: Athenians</vt:lpstr>
      <vt:lpstr>Supernatural Characters </vt:lpstr>
      <vt:lpstr>The Acting Troupe (Company)</vt:lpstr>
      <vt:lpstr>Act 1, Sc. 1</vt:lpstr>
      <vt:lpstr>The Love Game</vt:lpstr>
      <vt:lpstr>Act 1, Sc. 2</vt:lpstr>
      <vt:lpstr>Act 2, Sc. 1</vt:lpstr>
      <vt:lpstr>Act 2, Sc. 2</vt:lpstr>
      <vt:lpstr>Act 3, Sc. 1</vt:lpstr>
      <vt:lpstr>Act 3, Sc. 2</vt:lpstr>
      <vt:lpstr>Act 4, Sc. 1</vt:lpstr>
      <vt:lpstr>Act 4, Sc. 2</vt:lpstr>
      <vt:lpstr>Act 5, Sc. 1</vt:lpstr>
      <vt:lpstr>                </vt:lpstr>
      <vt:lpstr>Research/ Analytical Essay #1 (Honors)</vt:lpstr>
      <vt:lpstr>Choice 1</vt:lpstr>
      <vt:lpstr>Choice 2</vt:lpstr>
      <vt:lpstr>Due Dates</vt:lpstr>
      <vt:lpstr>Suggested Books</vt:lpstr>
      <vt:lpstr>Recommended Journals, Databases, and Websites </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9 A Midsummer Night’s Dream</dc:title>
  <dc:creator>Owner</dc:creator>
  <cp:lastModifiedBy>Andrea Countess</cp:lastModifiedBy>
  <cp:revision>83</cp:revision>
  <dcterms:created xsi:type="dcterms:W3CDTF">2010-10-25T21:38:44Z</dcterms:created>
  <dcterms:modified xsi:type="dcterms:W3CDTF">2016-03-23T14:27:05Z</dcterms:modified>
</cp:coreProperties>
</file>