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88"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4E0074A-1B61-4875-AF92-EC312D5610E0}" type="datetimeFigureOut">
              <a:rPr lang="en-US" smtClean="0"/>
              <a:t>11/4/2012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60D9677-A28D-41BE-BA31-27FBBA435E5D}"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D9677-A28D-41BE-BA31-27FBBA435E5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60D9677-A28D-41BE-BA31-27FBBA435E5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D9677-A28D-41BE-BA31-27FBBA435E5D}"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4E0074A-1B61-4875-AF92-EC312D5610E0}" type="datetimeFigureOut">
              <a:rPr lang="en-US" smtClean="0"/>
              <a:t>11/4/2012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60D9677-A28D-41BE-BA31-27FBBA435E5D}"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0D9677-A28D-41BE-BA31-27FBBA435E5D}"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0D9677-A28D-41BE-BA31-27FBBA435E5D}"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0D9677-A28D-41BE-BA31-27FBBA435E5D}"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0D9677-A28D-41BE-BA31-27FBBA435E5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60D9677-A28D-41BE-BA31-27FBBA435E5D}"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0074A-1B61-4875-AF92-EC312D5610E0}" type="datetimeFigureOut">
              <a:rPr lang="en-US" smtClean="0"/>
              <a:t>11/4/2012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0D9677-A28D-41BE-BA31-27FBBA435E5D}"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4E0074A-1B61-4875-AF92-EC312D5610E0}" type="datetimeFigureOut">
              <a:rPr lang="en-US" smtClean="0"/>
              <a:t>11/4/2012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60D9677-A28D-41BE-BA31-27FBBA435E5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search.yahoo.com/images/view;_ylt=A0PDoTHATaFPkUgArQKJzbkF;_ylu=X3oDMTBlMTQ4cGxyBHNlYwNzcgRzbGsDaW1n?back=http://images.search.yahoo.com/search/images?p=reasoning&amp;n=30&amp;ei=utf-8&amp;fr=yfp-t-701-s&amp;tab=organic&amp;ri=0&amp;w=353&amp;h=480&amp;imgurl=www.kent.ac.uk/secl/philosophy/jw/reasoning/Thinkerr.jpg&amp;rurl=http://www.kent.ac.uk/secl/philosophy/jw/reasoning/teaching.htm&amp;size=31.6+KB&amp;name=Centre+for+Reasoning&amp;p=reasoning&amp;oid=021f68d3efe6c01fc02700c6c01a00a1&amp;fr2=&amp;fr=yfp-t-701-s&amp;tt=Centre+for+Reasoning&amp;b=0&amp;ni=72&amp;no=0&amp;ts=&amp;tab=organic&amp;sigr=11v9pbdhm&amp;sigb=136nj0a3t&amp;sigi=11onv9sq2&amp;.crumb=xyomGEbCmP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English 10</a:t>
            </a:r>
            <a:endParaRPr lang="en-US" b="1" dirty="0"/>
          </a:p>
        </p:txBody>
      </p:sp>
      <p:sp>
        <p:nvSpPr>
          <p:cNvPr id="2" name="Title 1"/>
          <p:cNvSpPr>
            <a:spLocks noGrp="1"/>
          </p:cNvSpPr>
          <p:nvPr>
            <p:ph type="title"/>
          </p:nvPr>
        </p:nvSpPr>
        <p:spPr/>
        <p:txBody>
          <a:bodyPr/>
          <a:lstStyle/>
          <a:p>
            <a:pPr algn="ctr"/>
            <a:r>
              <a:rPr lang="en-US" b="1" dirty="0"/>
              <a:t>Methods of Persuasion</a:t>
            </a:r>
            <a:br>
              <a:rPr lang="en-US" b="1" dirty="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733800"/>
            <a:ext cx="2514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9703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146"/>
            <a:ext cx="6400800" cy="2746523"/>
          </a:xfrm>
        </p:spPr>
        <p:txBody>
          <a:bodyPr/>
          <a:lstStyle/>
          <a:p>
            <a:r>
              <a:rPr lang="en-US" dirty="0" smtClean="0"/>
              <a:t>How will you persuade your audience?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590800"/>
            <a:ext cx="4025900" cy="410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3406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a:t>What makes a speaker persuasive? </a:t>
            </a:r>
            <a:endParaRPr lang="en-US" sz="3600" b="1" dirty="0" smtClean="0"/>
          </a:p>
          <a:p>
            <a:r>
              <a:rPr lang="en-US" sz="3600" b="1" dirty="0" smtClean="0"/>
              <a:t>Why </a:t>
            </a:r>
            <a:r>
              <a:rPr lang="en-US" sz="3600" b="1" dirty="0"/>
              <a:t>do listeners accept one speaker’s views and reject those of another speaker?</a:t>
            </a:r>
            <a:endParaRPr lang="en-US" sz="3600" dirty="0"/>
          </a:p>
        </p:txBody>
      </p:sp>
      <p:sp>
        <p:nvSpPr>
          <p:cNvPr id="3" name="Title 2"/>
          <p:cNvSpPr>
            <a:spLocks noGrp="1"/>
          </p:cNvSpPr>
          <p:nvPr>
            <p:ph type="title"/>
          </p:nvPr>
        </p:nvSpPr>
        <p:spPr/>
        <p:txBody>
          <a:bodyPr/>
          <a:lstStyle/>
          <a:p>
            <a:r>
              <a:rPr lang="en-US" b="1" dirty="0"/>
              <a:t>Methods of Persuasion</a:t>
            </a:r>
            <a:br>
              <a:rPr lang="en-US" b="1" dirty="0"/>
            </a:b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581400"/>
            <a:ext cx="1855153" cy="30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753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t>People have been trying to answer these questions since the days of the ancient Greeks.  </a:t>
            </a:r>
            <a:endParaRPr lang="en-US" sz="2800" b="1" dirty="0" smtClean="0"/>
          </a:p>
          <a:p>
            <a:r>
              <a:rPr lang="en-US" sz="3600" b="1" dirty="0" smtClean="0"/>
              <a:t>Although </a:t>
            </a:r>
            <a:r>
              <a:rPr lang="en-US" sz="3600" b="1" dirty="0"/>
              <a:t>many answers have been given, we can say that listeners will accept a speaker’s ideas for one or more of the following four reasons:</a:t>
            </a:r>
            <a:endParaRPr lang="en-US" sz="3600" dirty="0"/>
          </a:p>
          <a:p>
            <a:endParaRPr lang="en-US" dirty="0"/>
          </a:p>
        </p:txBody>
      </p:sp>
      <p:sp>
        <p:nvSpPr>
          <p:cNvPr id="3" name="Title 2"/>
          <p:cNvSpPr>
            <a:spLocks noGrp="1"/>
          </p:cNvSpPr>
          <p:nvPr>
            <p:ph type="title"/>
          </p:nvPr>
        </p:nvSpPr>
        <p:spPr/>
        <p:txBody>
          <a:bodyPr/>
          <a:lstStyle/>
          <a:p>
            <a:r>
              <a:rPr lang="en-US" b="1" dirty="0"/>
              <a:t>Methods of Persuasion</a:t>
            </a:r>
            <a:br>
              <a:rPr lang="en-US" b="1" dirty="0"/>
            </a:b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5410200"/>
            <a:ext cx="2114550" cy="1261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556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7893" cy="4407408"/>
          </a:xfrm>
        </p:spPr>
        <p:txBody>
          <a:bodyPr>
            <a:noAutofit/>
          </a:bodyPr>
          <a:lstStyle/>
          <a:p>
            <a:r>
              <a:rPr lang="en-US" sz="3200" dirty="0"/>
              <a:t>A speaker’s credibility is influenced by two factors:</a:t>
            </a:r>
          </a:p>
          <a:p>
            <a:pPr marL="365760" lvl="1" indent="0">
              <a:buNone/>
            </a:pPr>
            <a:r>
              <a:rPr lang="en-US" sz="3200" dirty="0" smtClean="0"/>
              <a:t>A. </a:t>
            </a:r>
            <a:r>
              <a:rPr lang="en-US" sz="3200" b="1" u="sng" dirty="0" smtClean="0"/>
              <a:t>Competence</a:t>
            </a:r>
            <a:r>
              <a:rPr lang="en-US" sz="3200" dirty="0" smtClean="0"/>
              <a:t> </a:t>
            </a:r>
            <a:r>
              <a:rPr lang="en-US" sz="3200" dirty="0"/>
              <a:t>– how an audience regards a speaker’s intelligence and knowledge of the subject.</a:t>
            </a:r>
          </a:p>
          <a:p>
            <a:pPr marL="365760" lvl="1" indent="0">
              <a:buNone/>
            </a:pPr>
            <a:r>
              <a:rPr lang="en-US" sz="3200" dirty="0" smtClean="0"/>
              <a:t>B. </a:t>
            </a:r>
            <a:r>
              <a:rPr lang="en-US" sz="3200" b="1" u="sng" dirty="0" smtClean="0"/>
              <a:t>Character</a:t>
            </a:r>
            <a:r>
              <a:rPr lang="en-US" sz="3200" dirty="0" smtClean="0"/>
              <a:t> </a:t>
            </a:r>
            <a:r>
              <a:rPr lang="en-US" sz="3200" dirty="0"/>
              <a:t>– how an audience regards a speaker’s sincerity, trustworthiness and concern for the well being of the audience.</a:t>
            </a:r>
          </a:p>
          <a:p>
            <a:pPr marL="45720" indent="0">
              <a:buNone/>
            </a:pPr>
            <a:endParaRPr lang="en-US" sz="3200" dirty="0"/>
          </a:p>
          <a:p>
            <a:endParaRPr lang="en-US" sz="3200" dirty="0"/>
          </a:p>
        </p:txBody>
      </p:sp>
      <p:sp>
        <p:nvSpPr>
          <p:cNvPr id="3" name="Title 2"/>
          <p:cNvSpPr>
            <a:spLocks noGrp="1"/>
          </p:cNvSpPr>
          <p:nvPr>
            <p:ph type="title"/>
          </p:nvPr>
        </p:nvSpPr>
        <p:spPr/>
        <p:txBody>
          <a:bodyPr/>
          <a:lstStyle/>
          <a:p>
            <a:r>
              <a:rPr lang="en-US" b="1" dirty="0" smtClean="0"/>
              <a:t>1. Building </a:t>
            </a:r>
            <a:r>
              <a:rPr lang="en-US" b="1" u="sng" dirty="0"/>
              <a:t>Credibility </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257800"/>
            <a:ext cx="1452563" cy="12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967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t>Evidence </a:t>
            </a:r>
            <a:r>
              <a:rPr lang="en-US" sz="2800" dirty="0"/>
              <a:t>consists of </a:t>
            </a:r>
            <a:r>
              <a:rPr lang="en-US" sz="2800" b="1" u="sng" dirty="0"/>
              <a:t>supporting materials </a:t>
            </a:r>
            <a:r>
              <a:rPr lang="en-US" sz="2800" dirty="0"/>
              <a:t>– examples, statistics, and testimony – used to prove or disprove something.  If you hope to be </a:t>
            </a:r>
            <a:r>
              <a:rPr lang="en-US" sz="2800" b="1" u="sng" dirty="0"/>
              <a:t>persuasive</a:t>
            </a:r>
            <a:r>
              <a:rPr lang="en-US" sz="2800" dirty="0"/>
              <a:t>, you must support your views with evidence.  Whenever you say something that is open to question, you should give evidence to </a:t>
            </a:r>
            <a:r>
              <a:rPr lang="en-US" sz="2800" b="1" u="sng" dirty="0"/>
              <a:t>prove</a:t>
            </a:r>
            <a:r>
              <a:rPr lang="en-US" sz="2800" dirty="0"/>
              <a:t> you are right.</a:t>
            </a:r>
          </a:p>
          <a:p>
            <a:pPr marL="45720" indent="0">
              <a:buNone/>
            </a:pPr>
            <a:endParaRPr lang="en-US" sz="1200" dirty="0"/>
          </a:p>
          <a:p>
            <a:pPr algn="ctr"/>
            <a:r>
              <a:rPr lang="en-US" sz="3200" dirty="0"/>
              <a:t>Evidence also </a:t>
            </a:r>
            <a:r>
              <a:rPr lang="en-US" sz="3200" b="1" u="sng" dirty="0"/>
              <a:t>enhances your credibility.</a:t>
            </a:r>
          </a:p>
          <a:p>
            <a:endParaRPr lang="en-US" sz="3200" dirty="0"/>
          </a:p>
        </p:txBody>
      </p:sp>
      <p:sp>
        <p:nvSpPr>
          <p:cNvPr id="3" name="Title 2"/>
          <p:cNvSpPr>
            <a:spLocks noGrp="1"/>
          </p:cNvSpPr>
          <p:nvPr>
            <p:ph type="title"/>
          </p:nvPr>
        </p:nvSpPr>
        <p:spPr/>
        <p:txBody>
          <a:bodyPr/>
          <a:lstStyle/>
          <a:p>
            <a:r>
              <a:rPr lang="en-US" b="1" dirty="0" smtClean="0"/>
              <a:t>2. Using </a:t>
            </a:r>
            <a:r>
              <a:rPr lang="en-US" b="1" dirty="0"/>
              <a:t>Evidence</a:t>
            </a:r>
            <a:r>
              <a:rPr lang="en-US" dirty="0"/>
              <a:t>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52400"/>
            <a:ext cx="142875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73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407893" cy="4407408"/>
          </a:xfrm>
        </p:spPr>
        <p:txBody>
          <a:bodyPr/>
          <a:lstStyle/>
          <a:p>
            <a:pPr lvl="0"/>
            <a:r>
              <a:rPr lang="en-US" sz="4000" dirty="0"/>
              <a:t>Reasoning is simply the process of </a:t>
            </a:r>
            <a:r>
              <a:rPr lang="en-US" sz="4000" b="1" u="sng" dirty="0"/>
              <a:t>drawing a conclusion based on evidence.</a:t>
            </a:r>
            <a:r>
              <a:rPr lang="en-US" sz="4000" dirty="0"/>
              <a:t>  </a:t>
            </a:r>
            <a:endParaRPr lang="en-US" sz="4000" dirty="0" smtClean="0"/>
          </a:p>
        </p:txBody>
      </p:sp>
      <p:sp>
        <p:nvSpPr>
          <p:cNvPr id="3" name="Title 2"/>
          <p:cNvSpPr>
            <a:spLocks noGrp="1"/>
          </p:cNvSpPr>
          <p:nvPr>
            <p:ph type="title"/>
          </p:nvPr>
        </p:nvSpPr>
        <p:spPr/>
        <p:txBody>
          <a:bodyPr/>
          <a:lstStyle/>
          <a:p>
            <a:r>
              <a:rPr lang="en-US" b="1" dirty="0" smtClean="0"/>
              <a:t>3. Using </a:t>
            </a:r>
            <a:r>
              <a:rPr lang="en-US" b="1" dirty="0"/>
              <a:t>Reasoning</a:t>
            </a:r>
            <a:r>
              <a:rPr lang="en-US" dirty="0"/>
              <a:t>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886200"/>
            <a:ext cx="2403654" cy="2391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759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a:t>First, you must make sure your reasoning is </a:t>
            </a:r>
            <a:r>
              <a:rPr lang="en-US" sz="4000" b="1" u="sng" dirty="0"/>
              <a:t>sound.</a:t>
            </a:r>
          </a:p>
          <a:p>
            <a:pPr marL="45720" indent="0">
              <a:buNone/>
            </a:pPr>
            <a:endParaRPr lang="en-US" sz="1000" dirty="0"/>
          </a:p>
          <a:p>
            <a:r>
              <a:rPr lang="en-US" sz="4000" dirty="0"/>
              <a:t>Second, you must try to get listeners to </a:t>
            </a:r>
            <a:r>
              <a:rPr lang="en-US" sz="4000" b="1" u="sng" dirty="0"/>
              <a:t>agree</a:t>
            </a:r>
            <a:r>
              <a:rPr lang="en-US" sz="4000" dirty="0"/>
              <a:t> with your reasoning</a:t>
            </a:r>
            <a:r>
              <a:rPr lang="en-US" sz="4000" dirty="0" smtClean="0"/>
              <a:t>.  </a:t>
            </a:r>
          </a:p>
          <a:p>
            <a:pPr marL="45720" indent="0" algn="ctr">
              <a:buNone/>
            </a:pPr>
            <a:r>
              <a:rPr lang="en-US" sz="4000" dirty="0" smtClean="0"/>
              <a:t>You need to make </a:t>
            </a:r>
            <a:r>
              <a:rPr lang="en-US" sz="4000" smtClean="0"/>
              <a:t>it listener- </a:t>
            </a:r>
            <a:r>
              <a:rPr lang="en-US" sz="4000" dirty="0" smtClean="0"/>
              <a:t>friendly.</a:t>
            </a:r>
            <a:endParaRPr lang="en-US" sz="4000" dirty="0"/>
          </a:p>
          <a:p>
            <a:endParaRPr lang="en-US" sz="4000" dirty="0"/>
          </a:p>
        </p:txBody>
      </p:sp>
      <p:sp>
        <p:nvSpPr>
          <p:cNvPr id="3" name="Title 2"/>
          <p:cNvSpPr>
            <a:spLocks noGrp="1"/>
          </p:cNvSpPr>
          <p:nvPr>
            <p:ph type="title"/>
          </p:nvPr>
        </p:nvSpPr>
        <p:spPr>
          <a:xfrm>
            <a:off x="0" y="-228600"/>
            <a:ext cx="8762260" cy="1943641"/>
          </a:xfrm>
        </p:spPr>
        <p:txBody>
          <a:bodyPr/>
          <a:lstStyle/>
          <a:p>
            <a:r>
              <a:rPr lang="en-US" sz="2400" b="1" dirty="0"/>
              <a:t>As a public speaker you have two major concerns with respect to reasoning. </a:t>
            </a:r>
          </a:p>
        </p:txBody>
      </p:sp>
      <p:pic>
        <p:nvPicPr>
          <p:cNvPr id="8196" name="Picture 4" descr="http://ts4.mm.bing.net/images/thumbnail.aspx?q=4972984257282847&amp;id=e541f515d62f4ca9605c65352aa19cf0">
            <a:hlinkClick r:id="rId2" tooltip="Centre for Reasoning"/>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2667000"/>
            <a:ext cx="1533525"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27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Emotional appeals are intended to make listeners feel sad, angry, guilty, afraid, happy, proud, or nostalgic.  These are often appropriate reactions when the question (topic) is one of value or policy.  Few people are moved to change their attitudes or take action when they are </a:t>
            </a:r>
            <a:r>
              <a:rPr lang="en-US" sz="3200" b="1" u="sng" dirty="0"/>
              <a:t>complacent or bored</a:t>
            </a:r>
            <a:r>
              <a:rPr lang="en-US" b="1" u="sng" dirty="0"/>
              <a:t>.</a:t>
            </a:r>
          </a:p>
        </p:txBody>
      </p:sp>
      <p:sp>
        <p:nvSpPr>
          <p:cNvPr id="3" name="Title 2"/>
          <p:cNvSpPr>
            <a:spLocks noGrp="1"/>
          </p:cNvSpPr>
          <p:nvPr>
            <p:ph type="title"/>
          </p:nvPr>
        </p:nvSpPr>
        <p:spPr/>
        <p:txBody>
          <a:bodyPr/>
          <a:lstStyle/>
          <a:p>
            <a:r>
              <a:rPr lang="en-US" b="1" dirty="0" smtClean="0"/>
              <a:t>4. Appealing </a:t>
            </a:r>
            <a:r>
              <a:rPr lang="en-US" b="1" dirty="0"/>
              <a:t>to </a:t>
            </a:r>
            <a:r>
              <a:rPr lang="en-US" b="1" u="sng" dirty="0"/>
              <a:t>Emotions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19318"/>
            <a:ext cx="1386404" cy="1398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5241165"/>
            <a:ext cx="17526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174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t>One way to generate emotional appeal is to use </a:t>
            </a:r>
            <a:r>
              <a:rPr lang="en-US" sz="3600" b="1" u="sng" dirty="0"/>
              <a:t>emotion-laden </a:t>
            </a:r>
            <a:r>
              <a:rPr lang="en-US" sz="3600" b="1" dirty="0"/>
              <a:t>words</a:t>
            </a:r>
            <a:r>
              <a:rPr lang="en-US" sz="3600" dirty="0"/>
              <a:t>:  murder, dictatorship, religious fanaticism, mob violence, brutal torture, censorship, loss of freedom, civil rights, </a:t>
            </a:r>
            <a:r>
              <a:rPr lang="en-US" sz="3600" dirty="0" smtClean="0"/>
              <a:t>America!</a:t>
            </a:r>
            <a:endParaRPr lang="en-US" sz="3600" dirty="0"/>
          </a:p>
          <a:p>
            <a:endParaRPr lang="en-US" dirty="0"/>
          </a:p>
        </p:txBody>
      </p:sp>
      <p:sp>
        <p:nvSpPr>
          <p:cNvPr id="3" name="Title 2"/>
          <p:cNvSpPr>
            <a:spLocks noGrp="1"/>
          </p:cNvSpPr>
          <p:nvPr>
            <p:ph type="title"/>
          </p:nvPr>
        </p:nvSpPr>
        <p:spPr/>
        <p:txBody>
          <a:bodyPr/>
          <a:lstStyle/>
          <a:p>
            <a:r>
              <a:rPr lang="en-US" b="1" dirty="0"/>
              <a:t>Appealing to Emotions</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495800"/>
            <a:ext cx="1709738" cy="222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181600"/>
            <a:ext cx="17907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089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156</TotalTime>
  <Words>366</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Methods of Persuasion </vt:lpstr>
      <vt:lpstr>Methods of Persuasion </vt:lpstr>
      <vt:lpstr>Methods of Persuasion </vt:lpstr>
      <vt:lpstr>1. Building Credibility </vt:lpstr>
      <vt:lpstr>2. Using Evidence </vt:lpstr>
      <vt:lpstr>3. Using Reasoning </vt:lpstr>
      <vt:lpstr>As a public speaker you have two major concerns with respect to reasoning. </vt:lpstr>
      <vt:lpstr>4. Appealing to Emotions </vt:lpstr>
      <vt:lpstr>Appealing to Emotions</vt:lpstr>
      <vt:lpstr>How will you persuade your audience?</vt:lpstr>
    </vt:vector>
  </TitlesOfParts>
  <Company>BPS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Persuasion</dc:title>
  <dc:creator>user</dc:creator>
  <cp:lastModifiedBy>user</cp:lastModifiedBy>
  <cp:revision>5</cp:revision>
  <dcterms:created xsi:type="dcterms:W3CDTF">2012-05-02T14:45:09Z</dcterms:created>
  <dcterms:modified xsi:type="dcterms:W3CDTF">2012-11-05T03:54:06Z</dcterms:modified>
</cp:coreProperties>
</file>