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B80-4203-4AE3-B019-7A4008D56A27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1B1703E-FF5C-4F8C-BB6B-AA6A24D30B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B80-4203-4AE3-B019-7A4008D56A27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703E-FF5C-4F8C-BB6B-AA6A24D30B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B80-4203-4AE3-B019-7A4008D56A27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703E-FF5C-4F8C-BB6B-AA6A24D30B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B80-4203-4AE3-B019-7A4008D56A27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703E-FF5C-4F8C-BB6B-AA6A24D30B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B80-4203-4AE3-B019-7A4008D56A27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703E-FF5C-4F8C-BB6B-AA6A24D30B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B80-4203-4AE3-B019-7A4008D56A27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703E-FF5C-4F8C-BB6B-AA6A24D30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B80-4203-4AE3-B019-7A4008D56A27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703E-FF5C-4F8C-BB6B-AA6A24D30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B80-4203-4AE3-B019-7A4008D56A27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703E-FF5C-4F8C-BB6B-AA6A24D30B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B80-4203-4AE3-B019-7A4008D56A27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703E-FF5C-4F8C-BB6B-AA6A24D30B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B80-4203-4AE3-B019-7A4008D56A27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703E-FF5C-4F8C-BB6B-AA6A24D30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8B80-4203-4AE3-B019-7A4008D56A27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1703E-FF5C-4F8C-BB6B-AA6A24D30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A718B80-4203-4AE3-B019-7A4008D56A27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1B1703E-FF5C-4F8C-BB6B-AA6A24D30BE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13" name="camera.wav"/>
          </p:stSnd>
        </p:sndAc>
      </p:transition>
    </mc:Choice>
    <mc:Fallback xmlns="">
      <p:transition spd="slow">
        <p:fade/>
        <p:sndAc>
          <p:stSnd>
            <p:snd r:embed="rId15" name="camera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2613" y="3200400"/>
            <a:ext cx="4648200" cy="1524000"/>
          </a:xfrm>
        </p:spPr>
        <p:txBody>
          <a:bodyPr/>
          <a:lstStyle/>
          <a:p>
            <a:pPr algn="ctr"/>
            <a:r>
              <a:rPr lang="en-US" b="1" dirty="0" smtClean="0"/>
              <a:t>Documentation&amp; Works Cited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724400"/>
            <a:ext cx="3886200" cy="1825625"/>
          </a:xfrm>
        </p:spPr>
        <p:txBody>
          <a:bodyPr/>
          <a:lstStyle/>
          <a:p>
            <a:r>
              <a:rPr lang="en-US" dirty="0" smtClean="0"/>
              <a:t>Research Paper</a:t>
            </a:r>
            <a:endParaRPr lang="en-US" dirty="0"/>
          </a:p>
        </p:txBody>
      </p:sp>
      <p:pic>
        <p:nvPicPr>
          <p:cNvPr id="1027" name="Picture 3" descr="C:\Documents and Settings\jharding\Local Settings\Temporary Internet Files\Content.IE5\C0M6G1C3\MP90038777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087" y="457200"/>
            <a:ext cx="405925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9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924800" cy="4191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Verdana" pitchFamily="34" charset="0"/>
              </a:rPr>
              <a:t>As a writer, you must give credit whenever you use another person’s ideas, opinions, or theories.</a:t>
            </a:r>
          </a:p>
          <a:p>
            <a:r>
              <a:rPr lang="en-US" sz="2400" dirty="0" smtClean="0">
                <a:latin typeface="Verdana" pitchFamily="34" charset="0"/>
              </a:rPr>
              <a:t>You must give credit when you are paraphrasing, summarizing, or quoting a source directly.</a:t>
            </a:r>
          </a:p>
          <a:p>
            <a:r>
              <a:rPr lang="en-US" sz="2400" dirty="0" smtClean="0">
                <a:latin typeface="Verdana" pitchFamily="34" charset="0"/>
              </a:rPr>
              <a:t>You need to cite any source used as follows:</a:t>
            </a:r>
          </a:p>
          <a:p>
            <a:pPr lvl="1"/>
            <a:r>
              <a:rPr lang="en-US" sz="2400" dirty="0" smtClean="0">
                <a:latin typeface="Verdana" pitchFamily="34" charset="0"/>
              </a:rPr>
              <a:t>in the body of the paper as a parenthetical citation (in-text citation)</a:t>
            </a:r>
          </a:p>
          <a:p>
            <a:pPr lvl="1"/>
            <a:r>
              <a:rPr lang="en-US" sz="2400" dirty="0" smtClean="0">
                <a:latin typeface="Verdana" pitchFamily="34" charset="0"/>
              </a:rPr>
              <a:t>in a works cited list at the end of the paper</a:t>
            </a:r>
          </a:p>
          <a:p>
            <a:endParaRPr lang="en-US" sz="2400" dirty="0">
              <a:latin typeface="Verdana" pitchFamily="34" charset="0"/>
            </a:endParaRPr>
          </a:p>
        </p:txBody>
      </p:sp>
      <p:pic>
        <p:nvPicPr>
          <p:cNvPr id="2051" name="Picture 3" descr="C:\Documents and Settings\jharding\Local Settings\Temporary Internet Files\Content.IE5\LWU0ZXCK\MP90044829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48865"/>
            <a:ext cx="1097905" cy="165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jharding\Local Settings\Temporary Internet Files\Content.IE5\LWU0ZXCK\MP90044829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154" y="126642"/>
            <a:ext cx="743351" cy="111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10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Parenthetical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396240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Verdana" pitchFamily="34" charset="0"/>
              </a:rPr>
              <a:t>Include the source of each piece of information in parentheses at the end of the sentence or sentences where the information appears.</a:t>
            </a:r>
          </a:p>
          <a:p>
            <a:r>
              <a:rPr lang="en-US" sz="2800" dirty="0" smtClean="0">
                <a:latin typeface="Verdana" pitchFamily="34" charset="0"/>
              </a:rPr>
              <a:t>Parenthetical documentation generally includes the </a:t>
            </a:r>
            <a:r>
              <a:rPr lang="en-US" sz="2800" b="1" dirty="0" smtClean="0">
                <a:latin typeface="Verdana" pitchFamily="34" charset="0"/>
              </a:rPr>
              <a:t>author’s last name </a:t>
            </a:r>
            <a:r>
              <a:rPr lang="en-US" sz="2800" dirty="0" smtClean="0">
                <a:latin typeface="Verdana" pitchFamily="34" charset="0"/>
              </a:rPr>
              <a:t>and the </a:t>
            </a:r>
            <a:r>
              <a:rPr lang="en-US" sz="2800" b="1" dirty="0" smtClean="0">
                <a:latin typeface="Verdana" pitchFamily="34" charset="0"/>
              </a:rPr>
              <a:t>page number </a:t>
            </a:r>
            <a:r>
              <a:rPr lang="en-US" sz="2800" dirty="0" smtClean="0">
                <a:latin typeface="Verdana" pitchFamily="34" charset="0"/>
              </a:rPr>
              <a:t>in parentheses.</a:t>
            </a:r>
          </a:p>
          <a:p>
            <a:pPr marL="468630" lvl="1" indent="0">
              <a:buNone/>
            </a:pPr>
            <a:r>
              <a:rPr lang="en-US" sz="2800" dirty="0" smtClean="0">
                <a:latin typeface="Verdana" pitchFamily="34" charset="0"/>
              </a:rPr>
              <a:t>   (Howard 12)</a:t>
            </a:r>
            <a:endParaRPr lang="en-US" sz="2800" dirty="0">
              <a:latin typeface="Verdana" pitchFamily="34" charset="0"/>
            </a:endParaRPr>
          </a:p>
        </p:txBody>
      </p:sp>
      <p:pic>
        <p:nvPicPr>
          <p:cNvPr id="4098" name="Picture 2" descr="C:\Documents and Settings\jharding\Local Settings\Temporary Internet Files\Content.IE5\LWU0ZXCK\MC9000885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267200"/>
            <a:ext cx="1899209" cy="236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15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659"/>
            <a:ext cx="7772400" cy="1143000"/>
          </a:xfrm>
        </p:spPr>
        <p:txBody>
          <a:bodyPr/>
          <a:lstStyle/>
          <a:p>
            <a:r>
              <a:rPr lang="en-US" dirty="0"/>
              <a:t>Parenthetical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80060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Verdana" pitchFamily="34" charset="0"/>
              </a:rPr>
              <a:t>Special Cases</a:t>
            </a:r>
            <a:r>
              <a:rPr lang="en-US" dirty="0" smtClean="0">
                <a:latin typeface="Verdana" pitchFamily="34" charset="0"/>
              </a:rPr>
              <a:t>:</a:t>
            </a:r>
          </a:p>
          <a:p>
            <a:pPr lvl="1"/>
            <a:r>
              <a:rPr lang="en-US" sz="2400" b="1" dirty="0" smtClean="0">
                <a:latin typeface="Verdana" pitchFamily="34" charset="0"/>
              </a:rPr>
              <a:t>Author already mentioned in sentence </a:t>
            </a:r>
            <a:r>
              <a:rPr lang="en-US" sz="2400" dirty="0" smtClean="0">
                <a:latin typeface="Verdana" pitchFamily="34" charset="0"/>
              </a:rPr>
              <a:t>– use page number only (63)</a:t>
            </a:r>
          </a:p>
          <a:p>
            <a:pPr lvl="1"/>
            <a:r>
              <a:rPr lang="en-US" sz="2400" b="1" dirty="0" smtClean="0">
                <a:latin typeface="Verdana" pitchFamily="34" charset="0"/>
              </a:rPr>
              <a:t>Author unknown </a:t>
            </a:r>
            <a:r>
              <a:rPr lang="en-US" sz="2400" dirty="0" smtClean="0">
                <a:latin typeface="Verdana" pitchFamily="34" charset="0"/>
              </a:rPr>
              <a:t>(Internet source)– use a shortened title of work (“Character of Caesar”)</a:t>
            </a:r>
          </a:p>
          <a:p>
            <a:pPr lvl="1"/>
            <a:r>
              <a:rPr lang="en-US" sz="2400" b="1" dirty="0" smtClean="0">
                <a:latin typeface="Verdana" pitchFamily="34" charset="0"/>
              </a:rPr>
              <a:t>Multiple authors –</a:t>
            </a:r>
          </a:p>
          <a:p>
            <a:pPr lvl="2"/>
            <a:r>
              <a:rPr lang="en-US" sz="2400" dirty="0" smtClean="0">
                <a:latin typeface="Verdana" pitchFamily="34" charset="0"/>
              </a:rPr>
              <a:t>use last names for up to three authors (Roberts and Smith 127-129)</a:t>
            </a:r>
          </a:p>
          <a:p>
            <a:pPr lvl="2"/>
            <a:r>
              <a:rPr lang="en-US" sz="2400" dirty="0">
                <a:latin typeface="Verdana" pitchFamily="34" charset="0"/>
              </a:rPr>
              <a:t>f</a:t>
            </a:r>
            <a:r>
              <a:rPr lang="en-US" sz="2400" dirty="0" smtClean="0">
                <a:latin typeface="Verdana" pitchFamily="34" charset="0"/>
              </a:rPr>
              <a:t>or more than three authors, use the first author’s last name followed by </a:t>
            </a:r>
            <a:r>
              <a:rPr lang="en-US" sz="2400" b="1" dirty="0" smtClean="0">
                <a:latin typeface="Verdana" pitchFamily="34" charset="0"/>
              </a:rPr>
              <a:t>et al.  </a:t>
            </a:r>
          </a:p>
          <a:p>
            <a:pPr marL="868680" lvl="2" indent="0">
              <a:buNone/>
            </a:pPr>
            <a:r>
              <a:rPr lang="en-US" sz="2400" dirty="0">
                <a:latin typeface="Verdana" pitchFamily="34" charset="0"/>
              </a:rPr>
              <a:t>	 </a:t>
            </a:r>
            <a:r>
              <a:rPr lang="en-US" sz="2400" dirty="0" smtClean="0">
                <a:latin typeface="Verdana" pitchFamily="34" charset="0"/>
              </a:rPr>
              <a:t>      </a:t>
            </a:r>
            <a:r>
              <a:rPr lang="en-US" sz="2400" smtClean="0">
                <a:latin typeface="Verdana" pitchFamily="34" charset="0"/>
              </a:rPr>
              <a:t>(Kensington </a:t>
            </a:r>
            <a:r>
              <a:rPr lang="en-US" sz="2400" b="1" dirty="0" smtClean="0">
                <a:latin typeface="Verdana" pitchFamily="34" charset="0"/>
              </a:rPr>
              <a:t>et al. </a:t>
            </a:r>
            <a:r>
              <a:rPr lang="en-US" sz="2400" dirty="0" smtClean="0">
                <a:latin typeface="Verdana" pitchFamily="34" charset="0"/>
              </a:rPr>
              <a:t>57)</a:t>
            </a:r>
          </a:p>
          <a:p>
            <a:pPr marL="868680" lvl="2" indent="0">
              <a:buNone/>
            </a:pPr>
            <a:endParaRPr lang="en-US" dirty="0" smtClean="0"/>
          </a:p>
          <a:p>
            <a:pPr marL="86868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marL="1325880" lvl="3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6148" name="Picture 4" descr="C:\Documents and Settings\jharding\Local Settings\Temporary Internet Files\Content.IE5\NLLQ4WPT\MC90041521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225051"/>
            <a:ext cx="2535176" cy="160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93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Parenthetical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772400" cy="4495800"/>
          </a:xfrm>
        </p:spPr>
        <p:txBody>
          <a:bodyPr>
            <a:normAutofit fontScale="92500"/>
          </a:bodyPr>
          <a:lstStyle/>
          <a:p>
            <a:pPr lvl="1"/>
            <a:r>
              <a:rPr lang="en-US" sz="2200" u="sng" dirty="0">
                <a:latin typeface="Verdana" pitchFamily="34" charset="0"/>
              </a:rPr>
              <a:t>Special Cases</a:t>
            </a:r>
            <a:r>
              <a:rPr lang="en-US" sz="2200" dirty="0">
                <a:latin typeface="Verdana" pitchFamily="34" charset="0"/>
              </a:rPr>
              <a:t>:</a:t>
            </a:r>
          </a:p>
          <a:p>
            <a:pPr lvl="2"/>
            <a:r>
              <a:rPr lang="en-US" sz="2600" b="1" dirty="0" smtClean="0">
                <a:latin typeface="Verdana" pitchFamily="34" charset="0"/>
              </a:rPr>
              <a:t>More </a:t>
            </a:r>
            <a:r>
              <a:rPr lang="en-US" sz="2600" b="1" dirty="0">
                <a:latin typeface="Verdana" pitchFamily="34" charset="0"/>
              </a:rPr>
              <a:t>than one work by an author </a:t>
            </a:r>
            <a:r>
              <a:rPr lang="en-US" sz="2600" dirty="0">
                <a:latin typeface="Verdana" pitchFamily="34" charset="0"/>
              </a:rPr>
              <a:t>– include shortened name of work (Cross, </a:t>
            </a:r>
            <a:r>
              <a:rPr lang="en-US" sz="2600" u="sng" dirty="0">
                <a:latin typeface="Verdana" pitchFamily="34" charset="0"/>
              </a:rPr>
              <a:t>Interpretations</a:t>
            </a:r>
            <a:r>
              <a:rPr lang="en-US" sz="2600" dirty="0">
                <a:latin typeface="Verdana" pitchFamily="34" charset="0"/>
              </a:rPr>
              <a:t> 84</a:t>
            </a:r>
            <a:r>
              <a:rPr lang="en-US" sz="2600" dirty="0" smtClean="0">
                <a:latin typeface="Verdana" pitchFamily="34" charset="0"/>
              </a:rPr>
              <a:t>)</a:t>
            </a:r>
          </a:p>
          <a:p>
            <a:pPr marL="468630" lvl="1" indent="0">
              <a:buNone/>
            </a:pPr>
            <a:endParaRPr lang="en-US" sz="1000" dirty="0">
              <a:latin typeface="Verdana" pitchFamily="34" charset="0"/>
            </a:endParaRPr>
          </a:p>
          <a:p>
            <a:pPr lvl="2"/>
            <a:r>
              <a:rPr lang="en-US" sz="2600" b="1" dirty="0">
                <a:latin typeface="Verdana" pitchFamily="34" charset="0"/>
              </a:rPr>
              <a:t>More than one source </a:t>
            </a:r>
            <a:r>
              <a:rPr lang="en-US" sz="2600" dirty="0">
                <a:latin typeface="Verdana" pitchFamily="34" charset="0"/>
              </a:rPr>
              <a:t>– information for each source separated by semicolons (Garber 45; Smith 234</a:t>
            </a:r>
            <a:r>
              <a:rPr lang="en-US" sz="2600" dirty="0" smtClean="0">
                <a:latin typeface="Verdana" pitchFamily="34" charset="0"/>
              </a:rPr>
              <a:t>)</a:t>
            </a:r>
          </a:p>
          <a:p>
            <a:pPr lvl="1"/>
            <a:endParaRPr lang="en-US" sz="1000" dirty="0" smtClean="0">
              <a:latin typeface="Verdana" pitchFamily="34" charset="0"/>
            </a:endParaRPr>
          </a:p>
          <a:p>
            <a:pPr lvl="2"/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en-US" sz="2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quote said by someone OTHER THAN the </a:t>
            </a:r>
            <a:r>
              <a:rPr lang="en-US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source </a:t>
            </a:r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use 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the term “</a:t>
            </a:r>
            <a:r>
              <a:rPr lang="en-US" sz="2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qtd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. in…” in your citations (</a:t>
            </a:r>
            <a:r>
              <a:rPr lang="en-US" sz="2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qtd</a:t>
            </a:r>
            <a:r>
              <a:rPr lang="en-US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. in Smith 49).</a:t>
            </a:r>
          </a:p>
          <a:p>
            <a:pPr lvl="1"/>
            <a:endParaRPr lang="en-US" sz="2800" dirty="0">
              <a:latin typeface="Verdana" pitchFamily="34" charset="0"/>
            </a:endParaRPr>
          </a:p>
          <a:p>
            <a:pPr lvl="2"/>
            <a:endParaRPr lang="en-US" sz="2800" dirty="0">
              <a:latin typeface="Verdana" pitchFamily="34" charset="0"/>
            </a:endParaRPr>
          </a:p>
          <a:p>
            <a:endParaRPr lang="en-US" sz="2800" dirty="0">
              <a:latin typeface="Verdana" pitchFamily="34" charset="0"/>
            </a:endParaRPr>
          </a:p>
        </p:txBody>
      </p:sp>
      <p:pic>
        <p:nvPicPr>
          <p:cNvPr id="7170" name="Picture 2" descr="C:\Documents and Settings\jharding\Local Settings\Temporary Internet Files\Content.IE5\NTSUFDMD\MC9004147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94480"/>
            <a:ext cx="2286000" cy="146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18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7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Verdana" pitchFamily="34" charset="0"/>
              </a:rPr>
              <a:t>Includes any source quoted or directly referred to in the paper.</a:t>
            </a:r>
          </a:p>
          <a:p>
            <a:endParaRPr lang="en-US" sz="800" dirty="0">
              <a:latin typeface="Verdana" pitchFamily="34" charset="0"/>
            </a:endParaRPr>
          </a:p>
          <a:p>
            <a:r>
              <a:rPr lang="en-US" sz="3600" dirty="0" smtClean="0">
                <a:latin typeface="Verdana" pitchFamily="34" charset="0"/>
              </a:rPr>
              <a:t>Works are listed in alphabetical order by author’s last name or title.</a:t>
            </a:r>
            <a:endParaRPr lang="en-US" sz="3600" dirty="0">
              <a:latin typeface="Verdana" pitchFamily="34" charset="0"/>
            </a:endParaRPr>
          </a:p>
        </p:txBody>
      </p:sp>
      <p:pic>
        <p:nvPicPr>
          <p:cNvPr id="3074" name="Picture 2" descr="C:\Documents and Settings\jharding\Local Settings\Temporary Internet Files\Content.IE5\NTSUFDMD\MP90040927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90" y="4114263"/>
            <a:ext cx="167230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73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64394"/>
            <a:ext cx="7772400" cy="1143000"/>
          </a:xfrm>
        </p:spPr>
        <p:txBody>
          <a:bodyPr/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4648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Verdana" pitchFamily="34" charset="0"/>
              </a:rPr>
              <a:t>Alphabetizing</a:t>
            </a:r>
            <a:r>
              <a:rPr lang="en-US" sz="2400" dirty="0" smtClean="0">
                <a:latin typeface="Verdana" pitchFamily="34" charset="0"/>
              </a:rPr>
              <a:t>:</a:t>
            </a:r>
          </a:p>
          <a:p>
            <a:pPr lvl="1"/>
            <a:r>
              <a:rPr lang="en-US" sz="2400" dirty="0" smtClean="0">
                <a:latin typeface="Verdana" pitchFamily="34" charset="0"/>
              </a:rPr>
              <a:t>If a work has no specific author, list it by its title.</a:t>
            </a:r>
          </a:p>
          <a:p>
            <a:pPr lvl="1"/>
            <a:r>
              <a:rPr lang="en-US" sz="2400" dirty="0" smtClean="0">
                <a:latin typeface="Verdana" pitchFamily="34" charset="0"/>
              </a:rPr>
              <a:t>When a title begins with </a:t>
            </a:r>
            <a:r>
              <a:rPr lang="en-US" sz="2400" i="1" dirty="0" smtClean="0">
                <a:latin typeface="Verdana" pitchFamily="34" charset="0"/>
              </a:rPr>
              <a:t>A, An</a:t>
            </a:r>
            <a:r>
              <a:rPr lang="en-US" sz="2400" dirty="0" smtClean="0">
                <a:latin typeface="Verdana" pitchFamily="34" charset="0"/>
              </a:rPr>
              <a:t>, or </a:t>
            </a:r>
            <a:r>
              <a:rPr lang="en-US" sz="2400" i="1" dirty="0" smtClean="0">
                <a:latin typeface="Verdana" pitchFamily="34" charset="0"/>
              </a:rPr>
              <a:t>The,</a:t>
            </a:r>
            <a:r>
              <a:rPr lang="en-US" sz="2400" dirty="0" smtClean="0">
                <a:latin typeface="Verdana" pitchFamily="34" charset="0"/>
              </a:rPr>
              <a:t> alphabetize by the first letter of the next word.</a:t>
            </a:r>
          </a:p>
          <a:p>
            <a:pPr lvl="1"/>
            <a:r>
              <a:rPr lang="en-US" sz="2400" dirty="0" smtClean="0">
                <a:latin typeface="Verdana" pitchFamily="34" charset="0"/>
              </a:rPr>
              <a:t>If you have multiple works by the same author, list them in alphabetical order by title.</a:t>
            </a:r>
          </a:p>
          <a:p>
            <a:pPr lvl="1"/>
            <a:r>
              <a:rPr lang="en-US" sz="2400" dirty="0" smtClean="0">
                <a:latin typeface="Verdana" pitchFamily="34" charset="0"/>
              </a:rPr>
              <a:t>If you have</a:t>
            </a:r>
            <a:r>
              <a:rPr lang="en-US" sz="2400" dirty="0">
                <a:latin typeface="Verdana" pitchFamily="34" charset="0"/>
              </a:rPr>
              <a:t> multiple works by the same </a:t>
            </a:r>
            <a:r>
              <a:rPr lang="en-US" sz="2400" dirty="0" smtClean="0">
                <a:latin typeface="Verdana" pitchFamily="34" charset="0"/>
              </a:rPr>
              <a:t>author, only list the name in full the first time. For the following entries, use three hyphens in place of the name (---).</a:t>
            </a:r>
            <a:endParaRPr lang="en-US" sz="2400" dirty="0">
              <a:latin typeface="Verdana" pitchFamily="34" charset="0"/>
            </a:endParaRPr>
          </a:p>
        </p:txBody>
      </p:sp>
      <p:pic>
        <p:nvPicPr>
          <p:cNvPr id="8196" name="Picture 4" descr="C:\Documents and Settings\jharding\Local Settings\Temporary Internet Files\Content.IE5\LWU0ZXCK\MC9004152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871" y="4751982"/>
            <a:ext cx="3290180" cy="210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68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81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153400" cy="4648198"/>
          </a:xfrm>
        </p:spPr>
        <p:txBody>
          <a:bodyPr>
            <a:normAutofit fontScale="55000" lnSpcReduction="20000"/>
          </a:bodyPr>
          <a:lstStyle/>
          <a:p>
            <a:r>
              <a:rPr lang="en-US" sz="4400" b="1" dirty="0" smtClean="0">
                <a:latin typeface="Verdana" pitchFamily="34" charset="0"/>
              </a:rPr>
              <a:t>Formatting</a:t>
            </a:r>
            <a:r>
              <a:rPr lang="en-US" sz="4400" dirty="0" smtClean="0">
                <a:latin typeface="Verdana" pitchFamily="34" charset="0"/>
              </a:rPr>
              <a:t>:</a:t>
            </a:r>
          </a:p>
          <a:p>
            <a:pPr lvl="1"/>
            <a:r>
              <a:rPr lang="en-US" sz="5100" dirty="0" smtClean="0">
                <a:latin typeface="Verdana" pitchFamily="34" charset="0"/>
              </a:rPr>
              <a:t>Capitalize and center title: Works Cited </a:t>
            </a:r>
          </a:p>
          <a:p>
            <a:pPr lvl="1"/>
            <a:r>
              <a:rPr lang="en-US" sz="5100" dirty="0" smtClean="0">
                <a:latin typeface="Verdana" pitchFamily="34" charset="0"/>
              </a:rPr>
              <a:t>Leave a 1-inch margin at the top, bottom, and sides of each page</a:t>
            </a:r>
          </a:p>
          <a:p>
            <a:pPr lvl="1"/>
            <a:r>
              <a:rPr lang="en-US" sz="5100" dirty="0" smtClean="0">
                <a:latin typeface="Verdana" pitchFamily="34" charset="0"/>
              </a:rPr>
              <a:t>Indent second and subsequent lines in entries  (reverse indentation aka hanging indent)</a:t>
            </a:r>
          </a:p>
          <a:p>
            <a:pPr lvl="1"/>
            <a:r>
              <a:rPr lang="en-US" sz="5100" dirty="0" smtClean="0">
                <a:latin typeface="Verdana" pitchFamily="34" charset="0"/>
              </a:rPr>
              <a:t>Double –space </a:t>
            </a:r>
          </a:p>
          <a:p>
            <a:pPr lvl="1"/>
            <a:r>
              <a:rPr lang="en-US" sz="5100" dirty="0" smtClean="0">
                <a:latin typeface="Verdana" pitchFamily="34" charset="0"/>
              </a:rPr>
              <a:t>No extra space between sources</a:t>
            </a:r>
          </a:p>
          <a:p>
            <a:pPr lvl="1"/>
            <a:r>
              <a:rPr lang="en-US" sz="5100" dirty="0" smtClean="0">
                <a:latin typeface="Verdana" pitchFamily="34" charset="0"/>
              </a:rPr>
              <a:t>No bullets, numbers, or headings</a:t>
            </a:r>
          </a:p>
          <a:p>
            <a:pPr lvl="1"/>
            <a:endParaRPr lang="en-US" dirty="0"/>
          </a:p>
        </p:txBody>
      </p:sp>
      <p:pic>
        <p:nvPicPr>
          <p:cNvPr id="5122" name="Picture 2" descr="C:\Documents and Settings\jharding\Local Settings\Temporary Internet Files\Content.IE5\C0M6G1C3\MC9000886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570" y="4114800"/>
            <a:ext cx="2023567" cy="2284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05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5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184</TotalTime>
  <Words>438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 Pop</vt:lpstr>
      <vt:lpstr>Documentation&amp; Works Cited</vt:lpstr>
      <vt:lpstr>Documentation</vt:lpstr>
      <vt:lpstr>Parenthetical Documentation</vt:lpstr>
      <vt:lpstr>Parenthetical Documentation</vt:lpstr>
      <vt:lpstr>Parenthetical Documentation</vt:lpstr>
      <vt:lpstr>Works Cited</vt:lpstr>
      <vt:lpstr>Works Cited</vt:lpstr>
      <vt:lpstr>Works Cited</vt:lpstr>
    </vt:vector>
  </TitlesOfParts>
  <Company>BPS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documentation</dc:title>
  <dc:creator>user</dc:creator>
  <cp:lastModifiedBy>user</cp:lastModifiedBy>
  <cp:revision>13</cp:revision>
  <dcterms:created xsi:type="dcterms:W3CDTF">2013-04-08T17:06:40Z</dcterms:created>
  <dcterms:modified xsi:type="dcterms:W3CDTF">2014-03-27T16:41:21Z</dcterms:modified>
</cp:coreProperties>
</file>