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5D1314-EF29-4511-8A70-3EC68C9046E7}"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8AC1-1889-440E-B270-1D81463F9B0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D1314-EF29-4511-8A70-3EC68C9046E7}"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D1314-EF29-4511-8A70-3EC68C9046E7}"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D1314-EF29-4511-8A70-3EC68C9046E7}"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D1314-EF29-4511-8A70-3EC68C9046E7}"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8AC1-1889-440E-B270-1D81463F9B0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D1314-EF29-4511-8A70-3EC68C9046E7}"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D1314-EF29-4511-8A70-3EC68C9046E7}" type="datetimeFigureOut">
              <a:rPr lang="en-US" smtClean="0"/>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78AC1-1889-440E-B270-1D81463F9B0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5D1314-EF29-4511-8A70-3EC68C9046E7}" type="datetimeFigureOut">
              <a:rPr lang="en-US" smtClean="0"/>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D1314-EF29-4511-8A70-3EC68C9046E7}" type="datetimeFigureOut">
              <a:rPr lang="en-US" smtClean="0"/>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D1314-EF29-4511-8A70-3EC68C9046E7}"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8AC1-1889-440E-B270-1D81463F9B0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D1314-EF29-4511-8A70-3EC68C9046E7}"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8AC1-1889-440E-B270-1D81463F9B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35D1314-EF29-4511-8A70-3EC68C9046E7}" type="datetimeFigureOut">
              <a:rPr lang="en-US" smtClean="0"/>
              <a:t>5/2/2013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D078AC1-1889-440E-B270-1D81463F9B0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The Catcher in the Rye</a:t>
            </a:r>
            <a:endParaRPr lang="en-US" sz="6000" dirty="0"/>
          </a:p>
        </p:txBody>
      </p:sp>
      <p:sp>
        <p:nvSpPr>
          <p:cNvPr id="3" name="Subtitle 2"/>
          <p:cNvSpPr>
            <a:spLocks noGrp="1"/>
          </p:cNvSpPr>
          <p:nvPr>
            <p:ph type="subTitle" idx="1"/>
          </p:nvPr>
        </p:nvSpPr>
        <p:spPr/>
        <p:txBody>
          <a:bodyPr/>
          <a:lstStyle/>
          <a:p>
            <a:r>
              <a:rPr lang="en-US" dirty="0" smtClean="0"/>
              <a:t>Background Information</a:t>
            </a:r>
            <a:endParaRPr lang="en-US" dirty="0"/>
          </a:p>
        </p:txBody>
      </p:sp>
    </p:spTree>
    <p:extLst>
      <p:ext uri="{BB962C8B-B14F-4D97-AF65-F5344CB8AC3E}">
        <p14:creationId xmlns:p14="http://schemas.microsoft.com/office/powerpoint/2010/main" val="39786102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Controversy</a:t>
            </a:r>
          </a:p>
        </p:txBody>
      </p:sp>
      <p:sp>
        <p:nvSpPr>
          <p:cNvPr id="3" name="Content Placeholder 2"/>
          <p:cNvSpPr>
            <a:spLocks noGrp="1"/>
          </p:cNvSpPr>
          <p:nvPr>
            <p:ph idx="1"/>
          </p:nvPr>
        </p:nvSpPr>
        <p:spPr>
          <a:xfrm>
            <a:off x="762000" y="685800"/>
            <a:ext cx="7543800" cy="4648200"/>
          </a:xfrm>
        </p:spPr>
        <p:txBody>
          <a:bodyPr>
            <a:normAutofit fontScale="92500" lnSpcReduction="20000"/>
          </a:bodyPr>
          <a:lstStyle/>
          <a:p>
            <a:r>
              <a:rPr lang="en-US" sz="3000" dirty="0"/>
              <a:t>Although it had been off the list for three years, it reappeared </a:t>
            </a:r>
            <a:r>
              <a:rPr lang="en-US" sz="3000" dirty="0" smtClean="0"/>
              <a:t>on </a:t>
            </a:r>
            <a:r>
              <a:rPr lang="en-US" sz="3000" dirty="0"/>
              <a:t>the list of most challenged books of 2009.</a:t>
            </a:r>
          </a:p>
          <a:p>
            <a:pPr lvl="1"/>
            <a:r>
              <a:rPr lang="en-US" sz="2600" dirty="0"/>
              <a:t>vulgar language</a:t>
            </a:r>
          </a:p>
          <a:p>
            <a:pPr lvl="1"/>
            <a:r>
              <a:rPr lang="en-US" sz="2600" dirty="0"/>
              <a:t>sexual references</a:t>
            </a:r>
            <a:endParaRPr lang="en-US" sz="2600" baseline="30000" dirty="0"/>
          </a:p>
          <a:p>
            <a:pPr lvl="1"/>
            <a:r>
              <a:rPr lang="en-US" sz="2600" dirty="0">
                <a:solidFill>
                  <a:schemeClr val="tx1"/>
                </a:solidFill>
              </a:rPr>
              <a:t>blasphemy</a:t>
            </a:r>
          </a:p>
          <a:p>
            <a:pPr lvl="1"/>
            <a:r>
              <a:rPr lang="en-US" sz="2600" dirty="0"/>
              <a:t>undermining of family values </a:t>
            </a:r>
            <a:endParaRPr lang="en-US" sz="2600" dirty="0" smtClean="0"/>
          </a:p>
          <a:p>
            <a:pPr marL="320040" lvl="1" indent="0">
              <a:buNone/>
            </a:pPr>
            <a:r>
              <a:rPr lang="en-US" sz="2600" dirty="0"/>
              <a:t> </a:t>
            </a:r>
            <a:r>
              <a:rPr lang="en-US" sz="2600" dirty="0" smtClean="0"/>
              <a:t>    and </a:t>
            </a:r>
            <a:r>
              <a:rPr lang="en-US" sz="2600" dirty="0"/>
              <a:t>moral codes </a:t>
            </a:r>
          </a:p>
          <a:p>
            <a:pPr lvl="1"/>
            <a:r>
              <a:rPr lang="en-US" sz="2600" dirty="0"/>
              <a:t>Holden's being a poor role model</a:t>
            </a:r>
            <a:endParaRPr lang="en-US" sz="2600" baseline="30000" dirty="0"/>
          </a:p>
          <a:p>
            <a:pPr lvl="1"/>
            <a:r>
              <a:rPr lang="en-US" sz="2600" dirty="0"/>
              <a:t>encouragement of rebellion</a:t>
            </a:r>
          </a:p>
          <a:p>
            <a:pPr lvl="1"/>
            <a:r>
              <a:rPr lang="en-US" sz="2600" dirty="0"/>
              <a:t>promotion of drinking, smoking, lying, and promiscuity</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36537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2815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Controversy</a:t>
            </a:r>
          </a:p>
        </p:txBody>
      </p:sp>
      <p:sp>
        <p:nvSpPr>
          <p:cNvPr id="3" name="Content Placeholder 2"/>
          <p:cNvSpPr>
            <a:spLocks noGrp="1"/>
          </p:cNvSpPr>
          <p:nvPr>
            <p:ph idx="1"/>
          </p:nvPr>
        </p:nvSpPr>
        <p:spPr/>
        <p:txBody>
          <a:bodyPr/>
          <a:lstStyle/>
          <a:p>
            <a:r>
              <a:rPr lang="en-US" dirty="0" smtClean="0"/>
              <a:t>John Hinckley, Jr. (attempted to assassinate President Ronald Reagan in 1981) was reported to have been obsessed with the book.</a:t>
            </a:r>
          </a:p>
          <a:p>
            <a:r>
              <a:rPr lang="en-US" dirty="0" smtClean="0"/>
              <a:t>Mark David Chapman (murderer of John Lennon) was carrying his worn personal copy of the book when he was arrested immediately after the murder and referred to it in his statement to police shortly thereafter.</a:t>
            </a:r>
          </a:p>
          <a:p>
            <a:pPr lvl="1"/>
            <a:r>
              <a:rPr lang="en-US" dirty="0" smtClean="0"/>
              <a:t>Inside he </a:t>
            </a:r>
            <a:r>
              <a:rPr lang="en-US" dirty="0"/>
              <a:t>had written, "Dear Holden Caulfield, From Holden Caulfield, This is my </a:t>
            </a:r>
            <a:r>
              <a:rPr lang="en-US" dirty="0" smtClean="0"/>
              <a:t>statement“.</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1148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8640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Cultural References-Films</a:t>
            </a:r>
            <a:endParaRPr lang="en-US" sz="4800" dirty="0"/>
          </a:p>
        </p:txBody>
      </p:sp>
      <p:sp>
        <p:nvSpPr>
          <p:cNvPr id="3" name="Content Placeholder 2"/>
          <p:cNvSpPr>
            <a:spLocks noGrp="1"/>
          </p:cNvSpPr>
          <p:nvPr>
            <p:ph idx="1"/>
          </p:nvPr>
        </p:nvSpPr>
        <p:spPr>
          <a:xfrm>
            <a:off x="762000" y="685800"/>
            <a:ext cx="7543800" cy="4495800"/>
          </a:xfrm>
        </p:spPr>
        <p:txBody>
          <a:bodyPr>
            <a:normAutofit lnSpcReduction="10000"/>
          </a:bodyPr>
          <a:lstStyle/>
          <a:p>
            <a:r>
              <a:rPr lang="en-US" sz="2800" dirty="0"/>
              <a:t>In </a:t>
            </a:r>
            <a:r>
              <a:rPr lang="en-US" sz="2800" b="1" i="1" dirty="0">
                <a:solidFill>
                  <a:schemeClr val="accent1"/>
                </a:solidFill>
              </a:rPr>
              <a:t>Annie Hall</a:t>
            </a:r>
            <a:r>
              <a:rPr lang="en-US" sz="2800" b="1" dirty="0">
                <a:solidFill>
                  <a:schemeClr val="accent1"/>
                </a:solidFill>
              </a:rPr>
              <a:t> </a:t>
            </a:r>
            <a:r>
              <a:rPr lang="en-US" sz="2800" dirty="0"/>
              <a:t>(1977), Woody Allen says that he only has books with the word death or dying in them. Diane Keaton holds a copy of </a:t>
            </a:r>
            <a:r>
              <a:rPr lang="en-US" sz="2800" i="1" dirty="0"/>
              <a:t>The Catcher in the Rye</a:t>
            </a:r>
            <a:r>
              <a:rPr lang="en-US" sz="2800" dirty="0"/>
              <a:t> and says, "What about this one?"</a:t>
            </a:r>
          </a:p>
          <a:p>
            <a:r>
              <a:rPr lang="en-US" sz="2800" dirty="0"/>
              <a:t>In </a:t>
            </a:r>
            <a:r>
              <a:rPr lang="en-US" sz="2800" b="1" i="1" dirty="0">
                <a:solidFill>
                  <a:schemeClr val="accent1"/>
                </a:solidFill>
              </a:rPr>
              <a:t>The Shining</a:t>
            </a:r>
            <a:r>
              <a:rPr lang="en-US" sz="2800" b="1" dirty="0">
                <a:solidFill>
                  <a:schemeClr val="accent1"/>
                </a:solidFill>
              </a:rPr>
              <a:t> </a:t>
            </a:r>
            <a:r>
              <a:rPr lang="en-US" sz="2800" dirty="0"/>
              <a:t>(1980), Wendy is seen reading the novel, a foreshadowing of alienation similar to that of Holden</a:t>
            </a:r>
            <a:r>
              <a:rPr lang="en-US" sz="2800" dirty="0" smtClean="0"/>
              <a:t>.</a:t>
            </a:r>
            <a:endParaRPr lang="en-US" sz="2800" baseline="30000" dirty="0"/>
          </a:p>
          <a:p>
            <a:r>
              <a:rPr lang="en-US" sz="2800" dirty="0"/>
              <a:t>In </a:t>
            </a:r>
            <a:r>
              <a:rPr lang="en-US" sz="2800" b="1" i="1" dirty="0">
                <a:solidFill>
                  <a:schemeClr val="accent1"/>
                </a:solidFill>
              </a:rPr>
              <a:t>Jerry Maguire</a:t>
            </a:r>
            <a:r>
              <a:rPr lang="en-US" sz="2800" b="1" dirty="0">
                <a:solidFill>
                  <a:schemeClr val="accent1"/>
                </a:solidFill>
              </a:rPr>
              <a:t> </a:t>
            </a:r>
            <a:r>
              <a:rPr lang="en-US" sz="2800" dirty="0"/>
              <a:t>(1996), Jerry publishes a memo the cover of which he claims has a resemblance to the cover of </a:t>
            </a:r>
            <a:r>
              <a:rPr lang="en-US" sz="2800" i="1" dirty="0"/>
              <a:t>The Catcher in the Rye</a:t>
            </a:r>
            <a:r>
              <a:rPr lang="en-US" sz="2800" dirty="0"/>
              <a:t>.</a:t>
            </a:r>
          </a:p>
          <a:p>
            <a:endParaRPr lang="en-US" dirty="0"/>
          </a:p>
        </p:txBody>
      </p:sp>
    </p:spTree>
    <p:extLst>
      <p:ext uri="{BB962C8B-B14F-4D97-AF65-F5344CB8AC3E}">
        <p14:creationId xmlns:p14="http://schemas.microsoft.com/office/powerpoint/2010/main" val="3604667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Cultural References-Films</a:t>
            </a:r>
          </a:p>
        </p:txBody>
      </p:sp>
      <p:sp>
        <p:nvSpPr>
          <p:cNvPr id="3" name="Content Placeholder 2"/>
          <p:cNvSpPr>
            <a:spLocks noGrp="1"/>
          </p:cNvSpPr>
          <p:nvPr>
            <p:ph idx="1"/>
          </p:nvPr>
        </p:nvSpPr>
        <p:spPr>
          <a:xfrm>
            <a:off x="762000" y="304800"/>
            <a:ext cx="7543800" cy="5181600"/>
          </a:xfrm>
        </p:spPr>
        <p:txBody>
          <a:bodyPr>
            <a:normAutofit fontScale="77500" lnSpcReduction="20000"/>
          </a:bodyPr>
          <a:lstStyle/>
          <a:p>
            <a:r>
              <a:rPr lang="en-US" dirty="0"/>
              <a:t>The 1988 film </a:t>
            </a:r>
            <a:r>
              <a:rPr lang="en-US" b="1" i="1" dirty="0" smtClean="0">
                <a:solidFill>
                  <a:schemeClr val="accent1"/>
                </a:solidFill>
              </a:rPr>
              <a:t>Field </a:t>
            </a:r>
            <a:r>
              <a:rPr lang="en-US" b="1" i="1" dirty="0">
                <a:solidFill>
                  <a:schemeClr val="accent1"/>
                </a:solidFill>
              </a:rPr>
              <a:t>of Dreams</a:t>
            </a:r>
            <a:r>
              <a:rPr lang="en-US" b="1" dirty="0">
                <a:solidFill>
                  <a:schemeClr val="accent1"/>
                </a:solidFill>
              </a:rPr>
              <a:t> </a:t>
            </a:r>
            <a:r>
              <a:rPr lang="en-US" dirty="0"/>
              <a:t>is based on the W. P. Kinsella book </a:t>
            </a:r>
            <a:r>
              <a:rPr lang="en-US" i="1" dirty="0"/>
              <a:t>Shoeless Joe</a:t>
            </a:r>
            <a:r>
              <a:rPr lang="en-US" dirty="0"/>
              <a:t>. In the film, one key subplot involves the main character, Ray Kinsella (played by Kevin Costner), kidnapping noted radical book author Terence Mann (played by James Earl Jones). The Mann character is described as having written some of the most controversial books of the </a:t>
            </a:r>
            <a:r>
              <a:rPr lang="en-US" dirty="0" smtClean="0"/>
              <a:t>1960s. </a:t>
            </a:r>
          </a:p>
          <a:p>
            <a:pPr lvl="1"/>
            <a:r>
              <a:rPr lang="en-US" sz="2600" dirty="0" smtClean="0"/>
              <a:t>In </a:t>
            </a:r>
            <a:r>
              <a:rPr lang="en-US" sz="2600" i="1" dirty="0" smtClean="0"/>
              <a:t>Shoeless Joe</a:t>
            </a:r>
            <a:r>
              <a:rPr lang="en-US" sz="2600" dirty="0" smtClean="0"/>
              <a:t>, </a:t>
            </a:r>
            <a:r>
              <a:rPr lang="en-US" sz="2600" dirty="0"/>
              <a:t>the Kinsella character actually kidnaps Salinger. According to the DVD extras, </a:t>
            </a:r>
            <a:r>
              <a:rPr lang="en-US" sz="2600" dirty="0" smtClean="0"/>
              <a:t>Salinger </a:t>
            </a:r>
            <a:r>
              <a:rPr lang="en-US" sz="2600" dirty="0"/>
              <a:t>begrudgingly allowed his namesake to be used as a character in the book, but asked that he not be portrayed on film in </a:t>
            </a:r>
            <a:r>
              <a:rPr lang="en-US" sz="2600" i="1" dirty="0"/>
              <a:t>Field of Dreams</a:t>
            </a:r>
            <a:r>
              <a:rPr lang="en-US" sz="2600" dirty="0"/>
              <a:t>. So the producers and </a:t>
            </a:r>
            <a:r>
              <a:rPr lang="en-US" sz="2600" dirty="0" smtClean="0"/>
              <a:t>screenwriter, </a:t>
            </a:r>
            <a:r>
              <a:rPr lang="en-US" sz="2600" dirty="0"/>
              <a:t>in consultation with the author Kinsella, changed the Salinger role to that of the fictional Mann. </a:t>
            </a:r>
            <a:endParaRPr lang="en-US" sz="2600" dirty="0" smtClean="0"/>
          </a:p>
          <a:p>
            <a:pPr lvl="1"/>
            <a:r>
              <a:rPr lang="en-US" sz="2600" dirty="0" smtClean="0"/>
              <a:t>In </a:t>
            </a:r>
            <a:r>
              <a:rPr lang="en-US" sz="2600" dirty="0"/>
              <a:t>a direct </a:t>
            </a:r>
            <a:r>
              <a:rPr lang="en-US" sz="2600" dirty="0" smtClean="0"/>
              <a:t>homage </a:t>
            </a:r>
            <a:r>
              <a:rPr lang="en-US" sz="2600" dirty="0"/>
              <a:t>to the book, the Mann character initially denies, then admits, about using the name John Kinsella in one of his short </a:t>
            </a:r>
            <a:r>
              <a:rPr lang="en-US" sz="2600" dirty="0" smtClean="0"/>
              <a:t>stories. </a:t>
            </a:r>
          </a:p>
          <a:p>
            <a:pPr lvl="1"/>
            <a:r>
              <a:rPr lang="en-US" sz="2600" dirty="0" smtClean="0"/>
              <a:t>Salinger </a:t>
            </a:r>
            <a:r>
              <a:rPr lang="en-US" sz="2600" dirty="0"/>
              <a:t>used both the name Ray Kinsella in a short story, and later the name Richard Kinsella as one of Holden Caulfield's classmates in </a:t>
            </a:r>
            <a:r>
              <a:rPr lang="en-US" sz="2600" i="1" dirty="0"/>
              <a:t>The </a:t>
            </a:r>
            <a:r>
              <a:rPr lang="en-US" sz="2600" i="1" dirty="0" smtClean="0"/>
              <a:t>Catcher </a:t>
            </a:r>
            <a:r>
              <a:rPr lang="en-US" sz="2600" i="1" dirty="0"/>
              <a:t>in the Rye</a:t>
            </a:r>
            <a:r>
              <a:rPr lang="en-US" sz="2600" dirty="0"/>
              <a:t>.</a:t>
            </a:r>
          </a:p>
        </p:txBody>
      </p:sp>
    </p:spTree>
    <p:extLst>
      <p:ext uri="{BB962C8B-B14F-4D97-AF65-F5344CB8AC3E}">
        <p14:creationId xmlns:p14="http://schemas.microsoft.com/office/powerpoint/2010/main" val="3534059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Cultural References-Films</a:t>
            </a:r>
          </a:p>
        </p:txBody>
      </p:sp>
      <p:sp>
        <p:nvSpPr>
          <p:cNvPr id="3" name="Content Placeholder 2"/>
          <p:cNvSpPr>
            <a:spLocks noGrp="1"/>
          </p:cNvSpPr>
          <p:nvPr>
            <p:ph idx="1"/>
          </p:nvPr>
        </p:nvSpPr>
        <p:spPr>
          <a:xfrm>
            <a:off x="762000" y="685800"/>
            <a:ext cx="7543800" cy="4572000"/>
          </a:xfrm>
        </p:spPr>
        <p:txBody>
          <a:bodyPr>
            <a:normAutofit fontScale="85000" lnSpcReduction="20000"/>
          </a:bodyPr>
          <a:lstStyle/>
          <a:p>
            <a:r>
              <a:rPr lang="en-US" sz="2800" dirty="0"/>
              <a:t>In </a:t>
            </a:r>
            <a:r>
              <a:rPr lang="en-US" sz="2800" b="1" i="1" dirty="0" smtClean="0">
                <a:solidFill>
                  <a:schemeClr val="accent1"/>
                </a:solidFill>
              </a:rPr>
              <a:t>Chasing </a:t>
            </a:r>
            <a:r>
              <a:rPr lang="en-US" sz="2800" b="1" i="1" dirty="0">
                <a:solidFill>
                  <a:schemeClr val="accent1"/>
                </a:solidFill>
              </a:rPr>
              <a:t>Amy</a:t>
            </a:r>
            <a:r>
              <a:rPr lang="en-US" sz="2800" b="1" dirty="0">
                <a:solidFill>
                  <a:schemeClr val="accent1"/>
                </a:solidFill>
              </a:rPr>
              <a:t> </a:t>
            </a:r>
            <a:r>
              <a:rPr lang="en-US" sz="2800" dirty="0"/>
              <a:t>(1997) and </a:t>
            </a:r>
            <a:r>
              <a:rPr lang="en-US" sz="2800" i="1" dirty="0"/>
              <a:t>Jay and Silent Bob Strike Back</a:t>
            </a:r>
            <a:r>
              <a:rPr lang="en-US" sz="2800" dirty="0"/>
              <a:t> (2001</a:t>
            </a:r>
            <a:r>
              <a:rPr lang="en-US" sz="2800" dirty="0" smtClean="0"/>
              <a:t>), </a:t>
            </a:r>
            <a:r>
              <a:rPr lang="en-US" sz="2800" dirty="0"/>
              <a:t>there are characters named Holden McNeil and </a:t>
            </a:r>
            <a:r>
              <a:rPr lang="en-US" sz="2800" dirty="0" err="1"/>
              <a:t>Banky</a:t>
            </a:r>
            <a:r>
              <a:rPr lang="en-US" sz="2800" dirty="0"/>
              <a:t> Edwards, the latter of whom is named after Ed </a:t>
            </a:r>
            <a:r>
              <a:rPr lang="en-US" sz="2800" dirty="0" err="1"/>
              <a:t>Banky</a:t>
            </a:r>
            <a:r>
              <a:rPr lang="en-US" sz="2800" dirty="0"/>
              <a:t>, the gym teacher in the novel</a:t>
            </a:r>
            <a:r>
              <a:rPr lang="en-US" sz="2800" dirty="0" smtClean="0"/>
              <a:t>.</a:t>
            </a:r>
          </a:p>
          <a:p>
            <a:r>
              <a:rPr lang="en-US" sz="2800" dirty="0"/>
              <a:t>In </a:t>
            </a:r>
            <a:r>
              <a:rPr lang="en-US" sz="2800" b="1" i="1" dirty="0">
                <a:solidFill>
                  <a:schemeClr val="accent1"/>
                </a:solidFill>
              </a:rPr>
              <a:t>Conspiracy Theory</a:t>
            </a:r>
            <a:r>
              <a:rPr lang="en-US" sz="2800" b="1" dirty="0">
                <a:solidFill>
                  <a:schemeClr val="accent1"/>
                </a:solidFill>
              </a:rPr>
              <a:t> </a:t>
            </a:r>
            <a:r>
              <a:rPr lang="en-US" sz="2800" dirty="0"/>
              <a:t>(1997), Mel Gibson's character is programmed to buy the novel whenever he sees it, though he has never actually read it</a:t>
            </a:r>
            <a:r>
              <a:rPr lang="en-US" sz="2800" dirty="0" smtClean="0"/>
              <a:t>.</a:t>
            </a:r>
            <a:endParaRPr lang="en-US" sz="2800" dirty="0"/>
          </a:p>
          <a:p>
            <a:r>
              <a:rPr lang="en-US" sz="2800" dirty="0"/>
              <a:t>In </a:t>
            </a:r>
            <a:r>
              <a:rPr lang="en-US" sz="2800" b="1" i="1" dirty="0">
                <a:solidFill>
                  <a:schemeClr val="accent1"/>
                </a:solidFill>
              </a:rPr>
              <a:t>Pleasantville</a:t>
            </a:r>
            <a:r>
              <a:rPr lang="en-US" sz="2800" dirty="0"/>
              <a:t> (1998), Bud is asked by one of the teenage residents of Pleasantville what the book is about, as all literature had been out of reach to the citizens, on account of its controversial themes in that period of time. Bud tells the crowd of people what the book is about, then later it is one of the many images painted on the Police Station wall by Bud and a friend.</a:t>
            </a:r>
          </a:p>
          <a:p>
            <a:endParaRPr lang="en-US" dirty="0"/>
          </a:p>
        </p:txBody>
      </p:sp>
    </p:spTree>
    <p:extLst>
      <p:ext uri="{BB962C8B-B14F-4D97-AF65-F5344CB8AC3E}">
        <p14:creationId xmlns:p14="http://schemas.microsoft.com/office/powerpoint/2010/main" val="4626598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Cultural References-Films</a:t>
            </a:r>
          </a:p>
        </p:txBody>
      </p:sp>
      <p:sp>
        <p:nvSpPr>
          <p:cNvPr id="3" name="Content Placeholder 2"/>
          <p:cNvSpPr>
            <a:spLocks noGrp="1"/>
          </p:cNvSpPr>
          <p:nvPr>
            <p:ph idx="1"/>
          </p:nvPr>
        </p:nvSpPr>
        <p:spPr>
          <a:xfrm>
            <a:off x="762000" y="685800"/>
            <a:ext cx="7543800" cy="4495800"/>
          </a:xfrm>
        </p:spPr>
        <p:txBody>
          <a:bodyPr>
            <a:noAutofit/>
          </a:bodyPr>
          <a:lstStyle/>
          <a:p>
            <a:r>
              <a:rPr lang="en-US" dirty="0"/>
              <a:t>In </a:t>
            </a:r>
            <a:r>
              <a:rPr lang="en-US" b="1" i="1" dirty="0">
                <a:solidFill>
                  <a:schemeClr val="accent1"/>
                </a:solidFill>
              </a:rPr>
              <a:t>The Good Girl</a:t>
            </a:r>
            <a:r>
              <a:rPr lang="en-US" dirty="0"/>
              <a:t>, protagonist Thomas </a:t>
            </a:r>
            <a:r>
              <a:rPr lang="en-US" dirty="0" err="1" smtClean="0"/>
              <a:t>Worther</a:t>
            </a:r>
            <a:r>
              <a:rPr lang="en-US" dirty="0" smtClean="0"/>
              <a:t> (Jake </a:t>
            </a:r>
            <a:r>
              <a:rPr lang="en-US" dirty="0" err="1" smtClean="0"/>
              <a:t>Gyllenhaal</a:t>
            </a:r>
            <a:r>
              <a:rPr lang="en-US" dirty="0" smtClean="0"/>
              <a:t>) </a:t>
            </a:r>
            <a:r>
              <a:rPr lang="en-US" dirty="0"/>
              <a:t>calls himself Holden and is seen reading the </a:t>
            </a:r>
            <a:r>
              <a:rPr lang="en-US" dirty="0" smtClean="0"/>
              <a:t>novel</a:t>
            </a:r>
          </a:p>
          <a:p>
            <a:r>
              <a:rPr lang="en-US" dirty="0" smtClean="0"/>
              <a:t>In </a:t>
            </a:r>
            <a:r>
              <a:rPr lang="en-US" b="1" i="1" dirty="0">
                <a:solidFill>
                  <a:schemeClr val="accent1"/>
                </a:solidFill>
              </a:rPr>
              <a:t>Big Fat Liar</a:t>
            </a:r>
            <a:r>
              <a:rPr lang="en-US" b="1" dirty="0">
                <a:solidFill>
                  <a:schemeClr val="accent1"/>
                </a:solidFill>
              </a:rPr>
              <a:t> </a:t>
            </a:r>
            <a:r>
              <a:rPr lang="en-US" dirty="0"/>
              <a:t>(2002), Amanda </a:t>
            </a:r>
            <a:r>
              <a:rPr lang="en-US" dirty="0" err="1"/>
              <a:t>Bynes's</a:t>
            </a:r>
            <a:r>
              <a:rPr lang="en-US" dirty="0"/>
              <a:t> character is briefly seen tutoring a jock. Before Frankie Muniz's character walks in, she gives the jock a very brief thematic summary of </a:t>
            </a:r>
            <a:r>
              <a:rPr lang="en-US" i="1" dirty="0"/>
              <a:t>The Catcher in the Rye</a:t>
            </a:r>
            <a:r>
              <a:rPr lang="en-US" dirty="0"/>
              <a:t>, explaining that the story is not about "a catcher eating rye bread."</a:t>
            </a:r>
          </a:p>
          <a:p>
            <a:r>
              <a:rPr lang="en-US" dirty="0"/>
              <a:t>In </a:t>
            </a:r>
            <a:r>
              <a:rPr lang="en-US" b="1" i="1" dirty="0">
                <a:solidFill>
                  <a:schemeClr val="accent1"/>
                </a:solidFill>
              </a:rPr>
              <a:t>Wedding Crashers</a:t>
            </a:r>
            <a:r>
              <a:rPr lang="en-US" b="1" dirty="0">
                <a:solidFill>
                  <a:schemeClr val="accent1"/>
                </a:solidFill>
              </a:rPr>
              <a:t> </a:t>
            </a:r>
            <a:r>
              <a:rPr lang="en-US" dirty="0"/>
              <a:t>(2005), </a:t>
            </a:r>
            <a:r>
              <a:rPr lang="en-US" dirty="0" smtClean="0"/>
              <a:t>Jeremy says </a:t>
            </a:r>
            <a:r>
              <a:rPr lang="en-US" dirty="0"/>
              <a:t>that he and "the guy who wrote </a:t>
            </a:r>
            <a:r>
              <a:rPr lang="en-US" i="1" dirty="0"/>
              <a:t>Catcher in the Rye</a:t>
            </a:r>
            <a:r>
              <a:rPr lang="en-US" dirty="0"/>
              <a:t>," among others, are part of one being.</a:t>
            </a:r>
          </a:p>
        </p:txBody>
      </p:sp>
    </p:spTree>
    <p:extLst>
      <p:ext uri="{BB962C8B-B14F-4D97-AF65-F5344CB8AC3E}">
        <p14:creationId xmlns:p14="http://schemas.microsoft.com/office/powerpoint/2010/main" val="988136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Cultural References-Films</a:t>
            </a:r>
          </a:p>
        </p:txBody>
      </p:sp>
      <p:sp>
        <p:nvSpPr>
          <p:cNvPr id="3" name="Content Placeholder 2"/>
          <p:cNvSpPr>
            <a:spLocks noGrp="1"/>
          </p:cNvSpPr>
          <p:nvPr>
            <p:ph idx="1"/>
          </p:nvPr>
        </p:nvSpPr>
        <p:spPr>
          <a:xfrm>
            <a:off x="762000" y="685800"/>
            <a:ext cx="7543800" cy="4648200"/>
          </a:xfrm>
        </p:spPr>
        <p:txBody>
          <a:bodyPr>
            <a:normAutofit lnSpcReduction="10000"/>
          </a:bodyPr>
          <a:lstStyle/>
          <a:p>
            <a:r>
              <a:rPr lang="en-US" dirty="0"/>
              <a:t>In the film </a:t>
            </a:r>
            <a:r>
              <a:rPr lang="en-US" b="1" i="1" dirty="0">
                <a:solidFill>
                  <a:schemeClr val="accent1"/>
                </a:solidFill>
              </a:rPr>
              <a:t>Tropic Thunder</a:t>
            </a:r>
            <a:r>
              <a:rPr lang="en-US" dirty="0"/>
              <a:t> (2008), Cody Underwood (played by Danny McBride), </a:t>
            </a:r>
            <a:r>
              <a:rPr lang="en-US" dirty="0" smtClean="0"/>
              <a:t>tells </a:t>
            </a:r>
            <a:r>
              <a:rPr lang="en-US" dirty="0"/>
              <a:t>John </a:t>
            </a:r>
            <a:r>
              <a:rPr lang="en-US" dirty="0" err="1"/>
              <a:t>Tayback</a:t>
            </a:r>
            <a:r>
              <a:rPr lang="en-US" dirty="0"/>
              <a:t> (played by Nick Nolte), the fictional author of the book </a:t>
            </a:r>
            <a:r>
              <a:rPr lang="en-US" u="sng" dirty="0" smtClean="0"/>
              <a:t>Tropic Thunder</a:t>
            </a:r>
            <a:r>
              <a:rPr lang="en-US" dirty="0" smtClean="0"/>
              <a:t>, </a:t>
            </a:r>
            <a:r>
              <a:rPr lang="en-US" dirty="0"/>
              <a:t>that "Tropic Thunder is my Catcher in the Rye</a:t>
            </a:r>
            <a:r>
              <a:rPr lang="en-US" dirty="0" smtClean="0"/>
              <a:t>".</a:t>
            </a:r>
          </a:p>
          <a:p>
            <a:pPr lvl="1"/>
            <a:r>
              <a:rPr lang="en-US" dirty="0" smtClean="0"/>
              <a:t>Later</a:t>
            </a:r>
            <a:r>
              <a:rPr lang="en-US" dirty="0"/>
              <a:t>, at the end of the film during the end credits, the song "Smoke Gets in Your Eyes" is played, the same song Holden Caulfield listens to as it's </a:t>
            </a:r>
            <a:r>
              <a:rPr lang="en-US" dirty="0" smtClean="0"/>
              <a:t>played in </a:t>
            </a:r>
            <a:r>
              <a:rPr lang="en-US" dirty="0"/>
              <a:t>the final scene of </a:t>
            </a:r>
            <a:r>
              <a:rPr lang="en-US" i="1" dirty="0"/>
              <a:t>The Catcher in the Rye</a:t>
            </a:r>
            <a:r>
              <a:rPr lang="en-US" dirty="0" smtClean="0"/>
              <a:t>.</a:t>
            </a:r>
          </a:p>
          <a:p>
            <a:r>
              <a:rPr lang="en-US" dirty="0" smtClean="0"/>
              <a:t>In </a:t>
            </a:r>
            <a:r>
              <a:rPr lang="en-US" b="1" i="1" dirty="0" smtClean="0">
                <a:solidFill>
                  <a:schemeClr val="accent1"/>
                </a:solidFill>
              </a:rPr>
              <a:t>The Pursuit of Happyness </a:t>
            </a:r>
            <a:r>
              <a:rPr lang="en-US" dirty="0" smtClean="0"/>
              <a:t>(2007), the main character sees the F-word written on the wall of his son’s playgroup, along with the misspelling of Happiness as ‘Happyness’.  He attempts to order it to be removed but is denied.</a:t>
            </a:r>
            <a:endParaRPr lang="en-US" dirty="0"/>
          </a:p>
        </p:txBody>
      </p:sp>
    </p:spTree>
    <p:extLst>
      <p:ext uri="{BB962C8B-B14F-4D97-AF65-F5344CB8AC3E}">
        <p14:creationId xmlns:p14="http://schemas.microsoft.com/office/powerpoint/2010/main" val="29850310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Autofit/>
          </a:bodyPr>
          <a:lstStyle/>
          <a:p>
            <a:r>
              <a:rPr lang="en-US" sz="4000" dirty="0"/>
              <a:t>Cultural </a:t>
            </a:r>
            <a:r>
              <a:rPr lang="en-US" sz="4000" dirty="0" smtClean="0"/>
              <a:t>References-Television</a:t>
            </a:r>
            <a:endParaRPr lang="en-US" sz="4000" dirty="0"/>
          </a:p>
        </p:txBody>
      </p:sp>
      <p:sp>
        <p:nvSpPr>
          <p:cNvPr id="3" name="Content Placeholder 2"/>
          <p:cNvSpPr>
            <a:spLocks noGrp="1"/>
          </p:cNvSpPr>
          <p:nvPr>
            <p:ph idx="1"/>
          </p:nvPr>
        </p:nvSpPr>
        <p:spPr>
          <a:xfrm>
            <a:off x="762000" y="533400"/>
            <a:ext cx="7543800" cy="4800600"/>
          </a:xfrm>
        </p:spPr>
        <p:txBody>
          <a:bodyPr>
            <a:normAutofit lnSpcReduction="10000"/>
          </a:bodyPr>
          <a:lstStyle/>
          <a:p>
            <a:r>
              <a:rPr lang="en-US" sz="2800" dirty="0"/>
              <a:t>In </a:t>
            </a:r>
            <a:r>
              <a:rPr lang="en-US" sz="2800" b="1" i="1" dirty="0">
                <a:solidFill>
                  <a:schemeClr val="accent1"/>
                </a:solidFill>
              </a:rPr>
              <a:t>Saved By The Bell</a:t>
            </a:r>
            <a:r>
              <a:rPr lang="en-US" sz="2800" dirty="0"/>
              <a:t>, Lisa asks a boy she likes, "What are you reading?" He responded with "Catcher in the Rye." Then she </a:t>
            </a:r>
            <a:r>
              <a:rPr lang="en-US" sz="2800" dirty="0" smtClean="0"/>
              <a:t>said, </a:t>
            </a:r>
            <a:r>
              <a:rPr lang="en-US" sz="2800" dirty="0"/>
              <a:t>"Oh I </a:t>
            </a:r>
            <a:r>
              <a:rPr lang="en-US" sz="2800" dirty="0" smtClean="0"/>
              <a:t>love </a:t>
            </a:r>
            <a:r>
              <a:rPr lang="en-US" sz="2800" dirty="0"/>
              <a:t>baseball</a:t>
            </a:r>
            <a:r>
              <a:rPr lang="en-US" sz="2800" dirty="0" smtClean="0"/>
              <a:t>.“</a:t>
            </a:r>
          </a:p>
          <a:p>
            <a:r>
              <a:rPr lang="en-US" sz="2800" dirty="0"/>
              <a:t>In the </a:t>
            </a:r>
            <a:r>
              <a:rPr lang="en-US" sz="2800" b="1" i="1" dirty="0">
                <a:solidFill>
                  <a:schemeClr val="accent1"/>
                </a:solidFill>
              </a:rPr>
              <a:t>Boy Meets World</a:t>
            </a:r>
            <a:r>
              <a:rPr lang="en-US" sz="2800" b="1" dirty="0">
                <a:solidFill>
                  <a:schemeClr val="accent1"/>
                </a:solidFill>
              </a:rPr>
              <a:t> </a:t>
            </a:r>
            <a:r>
              <a:rPr lang="en-US" sz="2800" dirty="0"/>
              <a:t>episode "Poetic License: An Ode to Holden Caulfield", Shawn has written a poem called "An Unpublished Manuscript for J.D. Salinger". Without knowing the author, Cory asks, "And haven't we had just about enough of </a:t>
            </a:r>
            <a:r>
              <a:rPr lang="en-US" sz="2800" i="1" dirty="0"/>
              <a:t>Catcher in the Rye</a:t>
            </a:r>
            <a:r>
              <a:rPr lang="en-US" sz="2800" dirty="0"/>
              <a:t>? I mean, what's [Salinger] written lately?"</a:t>
            </a:r>
          </a:p>
        </p:txBody>
      </p:sp>
    </p:spTree>
    <p:extLst>
      <p:ext uri="{BB962C8B-B14F-4D97-AF65-F5344CB8AC3E}">
        <p14:creationId xmlns:p14="http://schemas.microsoft.com/office/powerpoint/2010/main" val="1088266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4000" dirty="0"/>
              <a:t>Cultural References-Television</a:t>
            </a:r>
          </a:p>
        </p:txBody>
      </p:sp>
      <p:sp>
        <p:nvSpPr>
          <p:cNvPr id="3" name="Content Placeholder 2"/>
          <p:cNvSpPr>
            <a:spLocks noGrp="1"/>
          </p:cNvSpPr>
          <p:nvPr>
            <p:ph idx="1"/>
          </p:nvPr>
        </p:nvSpPr>
        <p:spPr>
          <a:xfrm>
            <a:off x="762000" y="685800"/>
            <a:ext cx="7543800" cy="4724400"/>
          </a:xfrm>
        </p:spPr>
        <p:txBody>
          <a:bodyPr>
            <a:normAutofit/>
          </a:bodyPr>
          <a:lstStyle/>
          <a:p>
            <a:r>
              <a:rPr lang="en-US" dirty="0"/>
              <a:t>In the </a:t>
            </a:r>
            <a:r>
              <a:rPr lang="en-US" b="1" i="1" dirty="0">
                <a:solidFill>
                  <a:schemeClr val="accent1"/>
                </a:solidFill>
              </a:rPr>
              <a:t>Criminal Minds</a:t>
            </a:r>
            <a:r>
              <a:rPr lang="en-US" b="1" dirty="0">
                <a:solidFill>
                  <a:schemeClr val="accent1"/>
                </a:solidFill>
              </a:rPr>
              <a:t> </a:t>
            </a:r>
            <a:r>
              <a:rPr lang="en-US" dirty="0"/>
              <a:t>episode "The Last Word", both murderers use character names from the novel to communicate with each other, in </a:t>
            </a:r>
            <a:r>
              <a:rPr lang="en-US" dirty="0" smtClean="0"/>
              <a:t>reference to </a:t>
            </a:r>
            <a:r>
              <a:rPr lang="en-US" dirty="0"/>
              <a:t>its alleged popularity with murderers</a:t>
            </a:r>
            <a:r>
              <a:rPr lang="en-US" dirty="0" smtClean="0"/>
              <a:t>.</a:t>
            </a:r>
          </a:p>
          <a:p>
            <a:r>
              <a:rPr lang="en-US" dirty="0"/>
              <a:t>In an episode of </a:t>
            </a:r>
            <a:r>
              <a:rPr lang="en-US" b="1" i="1" dirty="0">
                <a:solidFill>
                  <a:schemeClr val="accent1"/>
                </a:solidFill>
              </a:rPr>
              <a:t>Drake and Josh</a:t>
            </a:r>
            <a:r>
              <a:rPr lang="en-US" dirty="0"/>
              <a:t>, Drake is asked what his favorite 20th century novel is. He says his favorite novel is </a:t>
            </a:r>
            <a:r>
              <a:rPr lang="en-US" i="1" dirty="0"/>
              <a:t>The Catcher in the Rye.</a:t>
            </a:r>
            <a:r>
              <a:rPr lang="en-US" dirty="0"/>
              <a:t> His teacher responds with "Wrong."</a:t>
            </a:r>
          </a:p>
          <a:p>
            <a:r>
              <a:rPr lang="en-US" dirty="0"/>
              <a:t>In the episode of </a:t>
            </a:r>
            <a:r>
              <a:rPr lang="en-US" b="1" i="1" dirty="0">
                <a:solidFill>
                  <a:schemeClr val="accent1"/>
                </a:solidFill>
              </a:rPr>
              <a:t>Fairly </a:t>
            </a:r>
            <a:r>
              <a:rPr lang="en-US" b="1" i="1" dirty="0" err="1">
                <a:solidFill>
                  <a:schemeClr val="accent1"/>
                </a:solidFill>
              </a:rPr>
              <a:t>Oddparents</a:t>
            </a:r>
            <a:r>
              <a:rPr lang="en-US" dirty="0"/>
              <a:t>, Timmy is seen bowling with books substituted for bowling pins. </a:t>
            </a:r>
            <a:r>
              <a:rPr lang="en-US" i="1" dirty="0"/>
              <a:t>The Catcher In The Rye</a:t>
            </a:r>
            <a:r>
              <a:rPr lang="en-US" dirty="0"/>
              <a:t> is being utilized as the front pin.</a:t>
            </a:r>
          </a:p>
          <a:p>
            <a:endParaRPr lang="en-US" dirty="0"/>
          </a:p>
        </p:txBody>
      </p:sp>
    </p:spTree>
    <p:extLst>
      <p:ext uri="{BB962C8B-B14F-4D97-AF65-F5344CB8AC3E}">
        <p14:creationId xmlns:p14="http://schemas.microsoft.com/office/powerpoint/2010/main" val="3022971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4000" dirty="0"/>
              <a:t>Cultural References-Television</a:t>
            </a:r>
          </a:p>
        </p:txBody>
      </p:sp>
      <p:sp>
        <p:nvSpPr>
          <p:cNvPr id="3" name="Content Placeholder 2"/>
          <p:cNvSpPr>
            <a:spLocks noGrp="1"/>
          </p:cNvSpPr>
          <p:nvPr>
            <p:ph idx="1"/>
          </p:nvPr>
        </p:nvSpPr>
        <p:spPr>
          <a:xfrm>
            <a:off x="762000" y="685800"/>
            <a:ext cx="7543800" cy="4572000"/>
          </a:xfrm>
        </p:spPr>
        <p:txBody>
          <a:bodyPr>
            <a:normAutofit/>
          </a:bodyPr>
          <a:lstStyle/>
          <a:p>
            <a:r>
              <a:rPr lang="en-US" sz="2800" dirty="0"/>
              <a:t>In numerous episodes of </a:t>
            </a:r>
            <a:r>
              <a:rPr lang="en-US" sz="2800" b="1" i="1" dirty="0">
                <a:solidFill>
                  <a:schemeClr val="accent1"/>
                </a:solidFill>
              </a:rPr>
              <a:t>Gilmore Girls</a:t>
            </a:r>
            <a:r>
              <a:rPr lang="en-US" sz="2800" dirty="0"/>
              <a:t>, there are comparisons of Holden Caulfield and Jess, Stars Hollow's rebel. For instance, Rory says, "I guess that's what you have to do when you're trying to be Holden Caulfield</a:t>
            </a:r>
            <a:r>
              <a:rPr lang="en-US" sz="2800" dirty="0" smtClean="0"/>
              <a:t>".</a:t>
            </a:r>
          </a:p>
          <a:p>
            <a:r>
              <a:rPr lang="en-US" sz="2800" dirty="0"/>
              <a:t>In an episode of </a:t>
            </a:r>
            <a:r>
              <a:rPr lang="en-US" sz="2800" b="1" i="1" dirty="0">
                <a:solidFill>
                  <a:schemeClr val="accent1"/>
                </a:solidFill>
              </a:rPr>
              <a:t>Roseanne</a:t>
            </a:r>
            <a:r>
              <a:rPr lang="en-US" sz="2800" dirty="0"/>
              <a:t>, Jackie walks in on Darlene, who is reading </a:t>
            </a:r>
            <a:r>
              <a:rPr lang="en-US" sz="2800" i="1" dirty="0"/>
              <a:t>The Catcher in the Rye</a:t>
            </a:r>
            <a:r>
              <a:rPr lang="en-US" sz="2800" dirty="0"/>
              <a:t> and the two discuss the book in relation to Darlene's feelings that she is in Holden's situation.</a:t>
            </a:r>
          </a:p>
          <a:p>
            <a:endParaRPr lang="en-US" dirty="0"/>
          </a:p>
        </p:txBody>
      </p:sp>
    </p:spTree>
    <p:extLst>
      <p:ext uri="{BB962C8B-B14F-4D97-AF65-F5344CB8AC3E}">
        <p14:creationId xmlns:p14="http://schemas.microsoft.com/office/powerpoint/2010/main" val="5964064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 Salinger</a:t>
            </a:r>
            <a:endParaRPr lang="en-US" dirty="0"/>
          </a:p>
        </p:txBody>
      </p:sp>
      <p:sp>
        <p:nvSpPr>
          <p:cNvPr id="3" name="Content Placeholder 2"/>
          <p:cNvSpPr>
            <a:spLocks noGrp="1"/>
          </p:cNvSpPr>
          <p:nvPr>
            <p:ph idx="1"/>
          </p:nvPr>
        </p:nvSpPr>
        <p:spPr>
          <a:xfrm>
            <a:off x="762000" y="838200"/>
            <a:ext cx="7543800" cy="4495800"/>
          </a:xfrm>
        </p:spPr>
        <p:txBody>
          <a:bodyPr>
            <a:normAutofit fontScale="92500" lnSpcReduction="20000"/>
          </a:bodyPr>
          <a:lstStyle/>
          <a:p>
            <a:endParaRPr lang="en-US" dirty="0" smtClean="0"/>
          </a:p>
          <a:p>
            <a:r>
              <a:rPr lang="en-US" sz="2800" dirty="0" smtClean="0"/>
              <a:t>Jerome David Salinger was born in New York on January 1, 1919.</a:t>
            </a:r>
          </a:p>
          <a:p>
            <a:pPr lvl="1"/>
            <a:r>
              <a:rPr lang="en-US" sz="2400" dirty="0"/>
              <a:t>Scotch-Irish </a:t>
            </a:r>
            <a:r>
              <a:rPr lang="en-US" sz="2400" dirty="0" smtClean="0"/>
              <a:t>mother</a:t>
            </a:r>
            <a:endParaRPr lang="en-US" sz="2400" dirty="0"/>
          </a:p>
          <a:p>
            <a:pPr lvl="1"/>
            <a:r>
              <a:rPr lang="en-US" sz="2400" dirty="0" smtClean="0"/>
              <a:t>Jewish father</a:t>
            </a:r>
            <a:r>
              <a:rPr lang="en-US" sz="2400" dirty="0"/>
              <a:t>, worked as in </a:t>
            </a:r>
            <a:r>
              <a:rPr lang="en-US" sz="2400" dirty="0" smtClean="0"/>
              <a:t>importer (cheese and ham)</a:t>
            </a:r>
          </a:p>
          <a:p>
            <a:r>
              <a:rPr lang="en-US" sz="2800" dirty="0"/>
              <a:t>Attended the progressive </a:t>
            </a:r>
            <a:r>
              <a:rPr lang="en-US" sz="2800" dirty="0" err="1"/>
              <a:t>McBurney</a:t>
            </a:r>
            <a:r>
              <a:rPr lang="en-US" sz="2800" dirty="0"/>
              <a:t> School on the Upper West Side, but he flunked out after two years.</a:t>
            </a:r>
          </a:p>
          <a:p>
            <a:r>
              <a:rPr lang="en-US" sz="2800" dirty="0" smtClean="0"/>
              <a:t>Sent </a:t>
            </a:r>
            <a:r>
              <a:rPr lang="en-US" sz="2800" dirty="0" smtClean="0"/>
              <a:t>to Valley Forge Military Academy (1934).</a:t>
            </a:r>
          </a:p>
          <a:p>
            <a:pPr lvl="1"/>
            <a:r>
              <a:rPr lang="en-US" sz="2400" dirty="0" smtClean="0"/>
              <a:t>Manager of school fencing team.</a:t>
            </a:r>
          </a:p>
          <a:p>
            <a:pPr lvl="1"/>
            <a:r>
              <a:rPr lang="en-US" sz="2400" dirty="0" smtClean="0"/>
              <a:t>Literary editor of the school yearbook.</a:t>
            </a:r>
          </a:p>
          <a:p>
            <a:r>
              <a:rPr lang="en-US" sz="2800" dirty="0" smtClean="0"/>
              <a:t>Further </a:t>
            </a:r>
            <a:r>
              <a:rPr lang="en-US" sz="2800" dirty="0" smtClean="0"/>
              <a:t>education was erratic—three different colleges.</a:t>
            </a:r>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029200"/>
            <a:ext cx="1524000" cy="138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29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4000" dirty="0"/>
              <a:t>Cultural References-Television</a:t>
            </a:r>
          </a:p>
        </p:txBody>
      </p:sp>
      <p:sp>
        <p:nvSpPr>
          <p:cNvPr id="3" name="Content Placeholder 2"/>
          <p:cNvSpPr>
            <a:spLocks noGrp="1"/>
          </p:cNvSpPr>
          <p:nvPr>
            <p:ph idx="1"/>
          </p:nvPr>
        </p:nvSpPr>
        <p:spPr>
          <a:xfrm>
            <a:off x="838200" y="838200"/>
            <a:ext cx="7543800" cy="4572000"/>
          </a:xfrm>
        </p:spPr>
        <p:txBody>
          <a:bodyPr>
            <a:normAutofit fontScale="85000" lnSpcReduction="10000"/>
          </a:bodyPr>
          <a:lstStyle/>
          <a:p>
            <a:r>
              <a:rPr lang="en-US" sz="2600" dirty="0"/>
              <a:t>In </a:t>
            </a:r>
            <a:r>
              <a:rPr lang="en-US" sz="2600" b="1" i="1" dirty="0">
                <a:solidFill>
                  <a:schemeClr val="accent1"/>
                </a:solidFill>
              </a:rPr>
              <a:t>The Simpsons</a:t>
            </a:r>
            <a:r>
              <a:rPr lang="en-US" sz="2600" b="1" dirty="0">
                <a:solidFill>
                  <a:schemeClr val="accent1"/>
                </a:solidFill>
              </a:rPr>
              <a:t> </a:t>
            </a:r>
            <a:r>
              <a:rPr lang="en-US" sz="2600" dirty="0"/>
              <a:t>episode "Radioactive Man" (1995), in </a:t>
            </a:r>
            <a:r>
              <a:rPr lang="en-US" sz="2600" dirty="0" smtClean="0"/>
              <a:t>which </a:t>
            </a:r>
            <a:r>
              <a:rPr lang="en-US" sz="2600" dirty="0"/>
              <a:t>Hollywood movie makers come to Springfield, there is a banner hung across the main street that reads "We [heart] Phonies", presumably a reference to Holden's disdain for "phonies</a:t>
            </a:r>
            <a:r>
              <a:rPr lang="en-US" sz="2600" dirty="0" smtClean="0"/>
              <a:t>".</a:t>
            </a:r>
            <a:endParaRPr lang="en-US" sz="2600" baseline="30000" dirty="0"/>
          </a:p>
          <a:p>
            <a:r>
              <a:rPr lang="en-US" sz="2600" dirty="0" smtClean="0"/>
              <a:t> In </a:t>
            </a:r>
            <a:r>
              <a:rPr lang="en-US" sz="2600" dirty="0"/>
              <a:t>the episodes "The Dad Who Knew Too Little" and "24 Minutes", Lisa's pet peeve is also said to be phonies. </a:t>
            </a:r>
            <a:endParaRPr lang="en-US" sz="2600" dirty="0" smtClean="0"/>
          </a:p>
          <a:p>
            <a:r>
              <a:rPr lang="en-US" sz="2600" dirty="0" smtClean="0"/>
              <a:t>In </a:t>
            </a:r>
            <a:r>
              <a:rPr lang="en-US" sz="2600" dirty="0"/>
              <a:t>the episode "</a:t>
            </a:r>
            <a:r>
              <a:rPr lang="en-US" sz="2600" dirty="0" err="1"/>
              <a:t>Krusty</a:t>
            </a:r>
            <a:r>
              <a:rPr lang="en-US" sz="2600" dirty="0"/>
              <a:t> Gets Busted", </a:t>
            </a:r>
            <a:r>
              <a:rPr lang="en-US" sz="2600" dirty="0" err="1"/>
              <a:t>Krusty</a:t>
            </a:r>
            <a:r>
              <a:rPr lang="en-US" sz="2600" dirty="0"/>
              <a:t> holds a copy of the novel upside down, which refers to Mark David Chapman's arrest and obsession with the novel. </a:t>
            </a:r>
            <a:endParaRPr lang="en-US" sz="2600" dirty="0" smtClean="0"/>
          </a:p>
          <a:p>
            <a:r>
              <a:rPr lang="en-US" sz="2600" dirty="0" smtClean="0"/>
              <a:t>In </a:t>
            </a:r>
            <a:r>
              <a:rPr lang="en-US" sz="2600" dirty="0"/>
              <a:t>the episode "A Midsummer's Nice Dream", when Marge becomes </a:t>
            </a:r>
            <a:r>
              <a:rPr lang="en-US" sz="2600" dirty="0" smtClean="0"/>
              <a:t>interested </a:t>
            </a:r>
            <a:r>
              <a:rPr lang="en-US" sz="2600" dirty="0"/>
              <a:t>into Crazy Cat Lady's stuff, she seems happy when noticing that the Lady had in her collection all the books from J.D. Salinger except from </a:t>
            </a:r>
            <a:r>
              <a:rPr lang="en-US" sz="2600" i="1" dirty="0" smtClean="0"/>
              <a:t>The </a:t>
            </a:r>
            <a:r>
              <a:rPr lang="en-US" sz="2600" i="1" dirty="0"/>
              <a:t>Catcher in the </a:t>
            </a:r>
            <a:r>
              <a:rPr lang="en-US" sz="2600" i="1" dirty="0" smtClean="0"/>
              <a:t>Rye</a:t>
            </a:r>
            <a:r>
              <a:rPr lang="en-US" sz="2600" dirty="0" smtClean="0"/>
              <a:t>.</a:t>
            </a:r>
            <a:endParaRPr lang="en-US" sz="2600" dirty="0"/>
          </a:p>
          <a:p>
            <a:endParaRPr lang="en-US" dirty="0"/>
          </a:p>
          <a:p>
            <a:endParaRPr lang="en-US" dirty="0"/>
          </a:p>
        </p:txBody>
      </p:sp>
    </p:spTree>
    <p:extLst>
      <p:ext uri="{BB962C8B-B14F-4D97-AF65-F5344CB8AC3E}">
        <p14:creationId xmlns:p14="http://schemas.microsoft.com/office/powerpoint/2010/main" val="4054668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1800" cy="838200"/>
          </a:xfrm>
        </p:spPr>
        <p:txBody>
          <a:bodyPr>
            <a:normAutofit/>
          </a:bodyPr>
          <a:lstStyle/>
          <a:p>
            <a:r>
              <a:rPr lang="en-US" sz="4000" dirty="0"/>
              <a:t>Cultural References-Television</a:t>
            </a:r>
          </a:p>
        </p:txBody>
      </p:sp>
      <p:sp>
        <p:nvSpPr>
          <p:cNvPr id="3" name="Content Placeholder 2"/>
          <p:cNvSpPr>
            <a:spLocks noGrp="1"/>
          </p:cNvSpPr>
          <p:nvPr>
            <p:ph idx="1"/>
          </p:nvPr>
        </p:nvSpPr>
        <p:spPr>
          <a:xfrm>
            <a:off x="762000" y="685800"/>
            <a:ext cx="7543800" cy="4572000"/>
          </a:xfrm>
        </p:spPr>
        <p:txBody>
          <a:bodyPr>
            <a:noAutofit/>
          </a:bodyPr>
          <a:lstStyle/>
          <a:p>
            <a:r>
              <a:rPr lang="en-US" dirty="0"/>
              <a:t>In </a:t>
            </a:r>
            <a:r>
              <a:rPr lang="en-US" b="1" i="1" dirty="0">
                <a:solidFill>
                  <a:schemeClr val="accent1"/>
                </a:solidFill>
              </a:rPr>
              <a:t>Will &amp; Grace</a:t>
            </a:r>
            <a:r>
              <a:rPr lang="en-US" dirty="0"/>
              <a:t>, Jack asks Karen to accompany him somewhere, to which she replies, "I can't honey, I'm going to my Christian Book Club. This week we're burning </a:t>
            </a:r>
            <a:r>
              <a:rPr lang="en-US" i="1" dirty="0"/>
              <a:t>The Catcher in the Rye</a:t>
            </a:r>
            <a:r>
              <a:rPr lang="en-US" dirty="0"/>
              <a:t>."</a:t>
            </a:r>
          </a:p>
          <a:p>
            <a:r>
              <a:rPr lang="en-US" dirty="0"/>
              <a:t>Phoebe </a:t>
            </a:r>
            <a:r>
              <a:rPr lang="en-US" dirty="0" err="1"/>
              <a:t>Buffay</a:t>
            </a:r>
            <a:r>
              <a:rPr lang="en-US" dirty="0"/>
              <a:t>, a character from the sitcom </a:t>
            </a:r>
            <a:r>
              <a:rPr lang="en-US" b="1" i="1" dirty="0">
                <a:solidFill>
                  <a:schemeClr val="accent1"/>
                </a:solidFill>
              </a:rPr>
              <a:t>Friends</a:t>
            </a:r>
            <a:r>
              <a:rPr lang="en-US" dirty="0"/>
              <a:t>, is said to be named after Holden's sister.</a:t>
            </a:r>
          </a:p>
          <a:p>
            <a:r>
              <a:rPr lang="en-US" dirty="0"/>
              <a:t>In the </a:t>
            </a:r>
            <a:r>
              <a:rPr lang="en-US" b="1" i="1" dirty="0" smtClean="0">
                <a:solidFill>
                  <a:schemeClr val="accent1"/>
                </a:solidFill>
              </a:rPr>
              <a:t>Dawson's </a:t>
            </a:r>
            <a:r>
              <a:rPr lang="en-US" b="1" i="1" dirty="0">
                <a:solidFill>
                  <a:schemeClr val="accent1"/>
                </a:solidFill>
              </a:rPr>
              <a:t>Creek </a:t>
            </a:r>
            <a:r>
              <a:rPr lang="en-US" dirty="0"/>
              <a:t>episode </a:t>
            </a:r>
            <a:r>
              <a:rPr lang="en-US" dirty="0" smtClean="0"/>
              <a:t>“Stolen Kisses” </a:t>
            </a:r>
            <a:r>
              <a:rPr lang="en-US" dirty="0"/>
              <a:t>(2000) the character William 'Will' </a:t>
            </a:r>
            <a:r>
              <a:rPr lang="en-US" dirty="0" err="1"/>
              <a:t>Krudski</a:t>
            </a:r>
            <a:r>
              <a:rPr lang="en-US" dirty="0"/>
              <a:t> states that </a:t>
            </a:r>
            <a:r>
              <a:rPr lang="en-US" i="1" dirty="0"/>
              <a:t>The Catcher in the Rye</a:t>
            </a:r>
            <a:r>
              <a:rPr lang="en-US" dirty="0"/>
              <a:t> is his </a:t>
            </a:r>
            <a:r>
              <a:rPr lang="en-US" dirty="0" smtClean="0"/>
              <a:t>favorite </a:t>
            </a:r>
            <a:r>
              <a:rPr lang="en-US" dirty="0"/>
              <a:t>book.</a:t>
            </a:r>
          </a:p>
          <a:p>
            <a:r>
              <a:rPr lang="en-US" dirty="0" smtClean="0">
                <a:solidFill>
                  <a:schemeClr val="tx1"/>
                </a:solidFill>
              </a:rPr>
              <a:t>In</a:t>
            </a:r>
            <a:r>
              <a:rPr lang="en-US" b="1" i="1" dirty="0" smtClean="0">
                <a:solidFill>
                  <a:schemeClr val="accent1"/>
                </a:solidFill>
              </a:rPr>
              <a:t> M*A*S*H</a:t>
            </a:r>
            <a:r>
              <a:rPr lang="en-US" dirty="0" smtClean="0"/>
              <a:t> </a:t>
            </a:r>
            <a:r>
              <a:rPr lang="en-US" dirty="0"/>
              <a:t>a wounded soldier talks about the book while he is in </a:t>
            </a:r>
            <a:r>
              <a:rPr lang="en-US" dirty="0" smtClean="0"/>
              <a:t>post-op.</a:t>
            </a:r>
            <a:endParaRPr lang="en-US" dirty="0"/>
          </a:p>
        </p:txBody>
      </p:sp>
    </p:spTree>
    <p:extLst>
      <p:ext uri="{BB962C8B-B14F-4D97-AF65-F5344CB8AC3E}">
        <p14:creationId xmlns:p14="http://schemas.microsoft.com/office/powerpoint/2010/main" val="8997366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a:t>Cultural </a:t>
            </a:r>
            <a:r>
              <a:rPr lang="en-US" sz="4700" dirty="0" smtClean="0"/>
              <a:t>References-Books</a:t>
            </a:r>
            <a:endParaRPr lang="en-US" sz="4700" dirty="0"/>
          </a:p>
        </p:txBody>
      </p:sp>
      <p:sp>
        <p:nvSpPr>
          <p:cNvPr id="3" name="Content Placeholder 2"/>
          <p:cNvSpPr>
            <a:spLocks noGrp="1"/>
          </p:cNvSpPr>
          <p:nvPr>
            <p:ph idx="1"/>
          </p:nvPr>
        </p:nvSpPr>
        <p:spPr>
          <a:xfrm>
            <a:off x="762000" y="685800"/>
            <a:ext cx="7543800" cy="4572000"/>
          </a:xfrm>
        </p:spPr>
        <p:txBody>
          <a:bodyPr>
            <a:normAutofit fontScale="92500" lnSpcReduction="10000"/>
          </a:bodyPr>
          <a:lstStyle/>
          <a:p>
            <a:r>
              <a:rPr lang="en-US" sz="2800" dirty="0"/>
              <a:t>In the </a:t>
            </a:r>
            <a:r>
              <a:rPr lang="en-US" sz="2800" b="1" i="1" dirty="0" err="1">
                <a:solidFill>
                  <a:schemeClr val="accent1"/>
                </a:solidFill>
              </a:rPr>
              <a:t>The</a:t>
            </a:r>
            <a:r>
              <a:rPr lang="en-US" sz="2800" b="1" i="1" dirty="0">
                <a:solidFill>
                  <a:schemeClr val="accent1"/>
                </a:solidFill>
              </a:rPr>
              <a:t> Perks of Being a Wallflower</a:t>
            </a:r>
            <a:r>
              <a:rPr lang="en-US" sz="2800" dirty="0"/>
              <a:t>, by Stephen </a:t>
            </a:r>
            <a:r>
              <a:rPr lang="en-US" sz="2800" dirty="0" err="1"/>
              <a:t>Chbosky</a:t>
            </a:r>
            <a:r>
              <a:rPr lang="en-US" sz="2800" dirty="0"/>
              <a:t>, the narrator recommends this book to the reader</a:t>
            </a:r>
            <a:r>
              <a:rPr lang="en-US" sz="2800" dirty="0" smtClean="0"/>
              <a:t>.</a:t>
            </a:r>
          </a:p>
          <a:p>
            <a:r>
              <a:rPr lang="en-US" sz="2800" dirty="0"/>
              <a:t>In W.P. Kinsella's 1982 novel </a:t>
            </a:r>
            <a:r>
              <a:rPr lang="en-US" sz="2800" b="1" i="1" dirty="0">
                <a:solidFill>
                  <a:schemeClr val="accent1"/>
                </a:solidFill>
              </a:rPr>
              <a:t>Shoeless Joe</a:t>
            </a:r>
            <a:r>
              <a:rPr lang="en-US" sz="2800" dirty="0"/>
              <a:t>, the main character discusses the significance of "Catcher in the Rye" and later kidnaps J.D. Salinger</a:t>
            </a:r>
            <a:r>
              <a:rPr lang="en-US" sz="2800" dirty="0" smtClean="0"/>
              <a:t>.</a:t>
            </a:r>
          </a:p>
          <a:p>
            <a:r>
              <a:rPr lang="en-US" sz="2800" dirty="0"/>
              <a:t>In Dean Koontz's </a:t>
            </a:r>
            <a:r>
              <a:rPr lang="en-US" sz="2800" b="1" i="1" dirty="0">
                <a:solidFill>
                  <a:schemeClr val="accent1"/>
                </a:solidFill>
              </a:rPr>
              <a:t>Odd Thomas</a:t>
            </a:r>
            <a:r>
              <a:rPr lang="en-US" sz="2800" dirty="0"/>
              <a:t>, the opening paragraphs are very similar to </a:t>
            </a:r>
            <a:r>
              <a:rPr lang="en-US" sz="2800" i="1" dirty="0"/>
              <a:t>The Catcher in Rye's</a:t>
            </a:r>
            <a:r>
              <a:rPr lang="en-US" sz="2800" dirty="0"/>
              <a:t>.</a:t>
            </a:r>
          </a:p>
          <a:p>
            <a:r>
              <a:rPr lang="en-US" sz="2800" dirty="0"/>
              <a:t>James Patterson's novel </a:t>
            </a:r>
            <a:r>
              <a:rPr lang="en-US" sz="2800" b="1" i="1" dirty="0">
                <a:solidFill>
                  <a:schemeClr val="accent1"/>
                </a:solidFill>
              </a:rPr>
              <a:t>Sail</a:t>
            </a:r>
            <a:r>
              <a:rPr lang="en-US" sz="2800" dirty="0">
                <a:solidFill>
                  <a:schemeClr val="accent1"/>
                </a:solidFill>
              </a:rPr>
              <a:t> </a:t>
            </a:r>
            <a:r>
              <a:rPr lang="en-US" sz="2800" dirty="0"/>
              <a:t>has one character referring to his nephew as "Holden Caulfield for the 21st Century".</a:t>
            </a:r>
          </a:p>
          <a:p>
            <a:endParaRPr lang="en-US" dirty="0"/>
          </a:p>
        </p:txBody>
      </p:sp>
    </p:spTree>
    <p:extLst>
      <p:ext uri="{BB962C8B-B14F-4D97-AF65-F5344CB8AC3E}">
        <p14:creationId xmlns:p14="http://schemas.microsoft.com/office/powerpoint/2010/main" val="17443128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a:t>Cultural </a:t>
            </a:r>
            <a:r>
              <a:rPr lang="en-US" sz="4700" dirty="0" smtClean="0"/>
              <a:t>References-Music</a:t>
            </a:r>
            <a:endParaRPr lang="en-US" sz="4700" dirty="0"/>
          </a:p>
        </p:txBody>
      </p:sp>
      <p:sp>
        <p:nvSpPr>
          <p:cNvPr id="3" name="Content Placeholder 2"/>
          <p:cNvSpPr>
            <a:spLocks noGrp="1"/>
          </p:cNvSpPr>
          <p:nvPr>
            <p:ph idx="1"/>
          </p:nvPr>
        </p:nvSpPr>
        <p:spPr>
          <a:xfrm>
            <a:off x="762000" y="914400"/>
            <a:ext cx="7543800" cy="3733800"/>
          </a:xfrm>
        </p:spPr>
        <p:txBody>
          <a:bodyPr>
            <a:noAutofit/>
          </a:bodyPr>
          <a:lstStyle/>
          <a:p>
            <a:r>
              <a:rPr lang="en-US" sz="2500" b="1" dirty="0">
                <a:solidFill>
                  <a:schemeClr val="accent1"/>
                </a:solidFill>
              </a:rPr>
              <a:t>Ace of Base's </a:t>
            </a:r>
            <a:r>
              <a:rPr lang="en-US" sz="2500" dirty="0"/>
              <a:t>single </a:t>
            </a:r>
            <a:r>
              <a:rPr lang="en-US" sz="2500" dirty="0" smtClean="0"/>
              <a:t>“Life </a:t>
            </a:r>
            <a:r>
              <a:rPr lang="en-US" sz="2500" dirty="0"/>
              <a:t>Is a </a:t>
            </a:r>
            <a:r>
              <a:rPr lang="en-US" sz="2500" dirty="0" smtClean="0"/>
              <a:t>Flower” </a:t>
            </a:r>
            <a:r>
              <a:rPr lang="en-US" sz="2500" dirty="0"/>
              <a:t>contains the line "No catcher in the rye, can help you from yourself."</a:t>
            </a:r>
          </a:p>
          <a:p>
            <a:r>
              <a:rPr lang="en-US" sz="2500" b="1" dirty="0">
                <a:solidFill>
                  <a:schemeClr val="accent1"/>
                </a:solidFill>
              </a:rPr>
              <a:t>The Ataris</a:t>
            </a:r>
            <a:r>
              <a:rPr lang="en-US" sz="2500" dirty="0"/>
              <a:t>' song "If You Really Want to Hear About It" from their album </a:t>
            </a:r>
            <a:r>
              <a:rPr lang="en-US" sz="2500" i="1" dirty="0"/>
              <a:t>End is Forever</a:t>
            </a:r>
            <a:r>
              <a:rPr lang="en-US" sz="2500" dirty="0"/>
              <a:t> takes its title from the novel's opening sentence. The final lines paraphrase those of the book with "Don't ever tell anyone anything or else you'll wind up missing everybody</a:t>
            </a:r>
            <a:r>
              <a:rPr lang="en-US" sz="2500" dirty="0" smtClean="0"/>
              <a:t>."</a:t>
            </a:r>
            <a:endParaRPr lang="en-US" sz="2500" baseline="30000" dirty="0" smtClean="0"/>
          </a:p>
          <a:p>
            <a:r>
              <a:rPr lang="en-US" sz="2500" b="1" dirty="0">
                <a:solidFill>
                  <a:schemeClr val="accent1"/>
                </a:solidFill>
              </a:rPr>
              <a:t>Beastie Boys's </a:t>
            </a:r>
            <a:r>
              <a:rPr lang="en-US" sz="2500" dirty="0"/>
              <a:t>song "Shadrach" contains the rhyme "Got more stories than J. D. got Salinger, I hold the title and you are the challenger."</a:t>
            </a:r>
          </a:p>
        </p:txBody>
      </p:sp>
    </p:spTree>
    <p:extLst>
      <p:ext uri="{BB962C8B-B14F-4D97-AF65-F5344CB8AC3E}">
        <p14:creationId xmlns:p14="http://schemas.microsoft.com/office/powerpoint/2010/main" val="3085069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dirty="0"/>
              <a:t>Cultural References-Music</a:t>
            </a:r>
          </a:p>
        </p:txBody>
      </p:sp>
      <p:sp>
        <p:nvSpPr>
          <p:cNvPr id="3" name="Content Placeholder 2"/>
          <p:cNvSpPr>
            <a:spLocks noGrp="1"/>
          </p:cNvSpPr>
          <p:nvPr>
            <p:ph idx="1"/>
          </p:nvPr>
        </p:nvSpPr>
        <p:spPr>
          <a:xfrm>
            <a:off x="762000" y="685800"/>
            <a:ext cx="7543800" cy="4495800"/>
          </a:xfrm>
        </p:spPr>
        <p:txBody>
          <a:bodyPr>
            <a:normAutofit lnSpcReduction="10000"/>
          </a:bodyPr>
          <a:lstStyle/>
          <a:p>
            <a:r>
              <a:rPr lang="en-US" b="1" dirty="0">
                <a:solidFill>
                  <a:schemeClr val="accent1"/>
                </a:solidFill>
              </a:rPr>
              <a:t>Everlast</a:t>
            </a:r>
            <a:r>
              <a:rPr lang="en-US" dirty="0"/>
              <a:t>'s song "So Long" contains the line "So with a tear in his eye, he's </a:t>
            </a:r>
            <a:r>
              <a:rPr lang="en-US" dirty="0" err="1"/>
              <a:t>gonna</a:t>
            </a:r>
            <a:r>
              <a:rPr lang="en-US" dirty="0"/>
              <a:t> catch '</a:t>
            </a:r>
            <a:r>
              <a:rPr lang="en-US" dirty="0" err="1"/>
              <a:t>em</a:t>
            </a:r>
            <a:r>
              <a:rPr lang="en-US" dirty="0"/>
              <a:t> in the rye."</a:t>
            </a:r>
          </a:p>
          <a:p>
            <a:r>
              <a:rPr lang="en-US" b="1" dirty="0">
                <a:solidFill>
                  <a:schemeClr val="accent1"/>
                </a:solidFill>
              </a:rPr>
              <a:t>Green Day's </a:t>
            </a:r>
            <a:r>
              <a:rPr lang="en-US" dirty="0"/>
              <a:t>song "Who Wrote Holden Caulfield?" on their album </a:t>
            </a:r>
            <a:r>
              <a:rPr lang="en-US" i="1" dirty="0"/>
              <a:t>Kerplunk!</a:t>
            </a:r>
            <a:r>
              <a:rPr lang="en-US" dirty="0"/>
              <a:t> is based on how </a:t>
            </a:r>
            <a:r>
              <a:rPr lang="en-US" dirty="0" err="1"/>
              <a:t>frontman</a:t>
            </a:r>
            <a:r>
              <a:rPr lang="en-US" dirty="0"/>
              <a:t> Billie Joe Armstrong could relate to Holden Caulfield as an outcast. </a:t>
            </a:r>
            <a:endParaRPr lang="en-US" dirty="0" smtClean="0"/>
          </a:p>
          <a:p>
            <a:r>
              <a:rPr lang="en-US" b="1" dirty="0" smtClean="0">
                <a:solidFill>
                  <a:schemeClr val="accent1"/>
                </a:solidFill>
              </a:rPr>
              <a:t>Guns </a:t>
            </a:r>
            <a:r>
              <a:rPr lang="en-US" b="1" dirty="0">
                <a:solidFill>
                  <a:schemeClr val="accent1"/>
                </a:solidFill>
              </a:rPr>
              <a:t>N' Roses </a:t>
            </a:r>
            <a:r>
              <a:rPr lang="en-US" dirty="0"/>
              <a:t>released a song on their 2008 album, </a:t>
            </a:r>
            <a:r>
              <a:rPr lang="en-US" i="1" dirty="0"/>
              <a:t>Chinese Democracy</a:t>
            </a:r>
            <a:r>
              <a:rPr lang="en-US" dirty="0"/>
              <a:t> called </a:t>
            </a:r>
            <a:r>
              <a:rPr lang="en-US" dirty="0" smtClean="0"/>
              <a:t>“Catcher </a:t>
            </a:r>
            <a:r>
              <a:rPr lang="en-US" dirty="0"/>
              <a:t>in the </a:t>
            </a:r>
            <a:r>
              <a:rPr lang="en-US" dirty="0" smtClean="0"/>
              <a:t>Rye</a:t>
            </a:r>
            <a:r>
              <a:rPr lang="en-US" i="1" dirty="0" smtClean="0"/>
              <a:t>”</a:t>
            </a:r>
            <a:r>
              <a:rPr lang="en-US" dirty="0" smtClean="0"/>
              <a:t>.  The </a:t>
            </a:r>
            <a:r>
              <a:rPr lang="en-US" dirty="0"/>
              <a:t>song is said to be about Chapman</a:t>
            </a:r>
            <a:r>
              <a:rPr lang="en-US" dirty="0" smtClean="0"/>
              <a:t>.</a:t>
            </a:r>
          </a:p>
          <a:p>
            <a:r>
              <a:rPr lang="en-US" b="1" dirty="0">
                <a:solidFill>
                  <a:schemeClr val="accent1"/>
                </a:solidFill>
              </a:rPr>
              <a:t>The Offspring's </a:t>
            </a:r>
            <a:r>
              <a:rPr lang="en-US" dirty="0"/>
              <a:t>song "Get It Right" contains the line "Like Holden Caulfield, I tell myself; There's got to be a better way</a:t>
            </a:r>
            <a:r>
              <a:rPr lang="en-US" dirty="0" smtClean="0"/>
              <a:t>."</a:t>
            </a:r>
            <a:endParaRPr lang="en-US" dirty="0"/>
          </a:p>
          <a:p>
            <a:endParaRPr lang="en-US" dirty="0"/>
          </a:p>
        </p:txBody>
      </p:sp>
    </p:spTree>
    <p:extLst>
      <p:ext uri="{BB962C8B-B14F-4D97-AF65-F5344CB8AC3E}">
        <p14:creationId xmlns:p14="http://schemas.microsoft.com/office/powerpoint/2010/main" val="25150065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 Salinger</a:t>
            </a:r>
          </a:p>
        </p:txBody>
      </p:sp>
      <p:sp>
        <p:nvSpPr>
          <p:cNvPr id="3" name="Content Placeholder 2"/>
          <p:cNvSpPr>
            <a:spLocks noGrp="1"/>
          </p:cNvSpPr>
          <p:nvPr>
            <p:ph idx="1"/>
          </p:nvPr>
        </p:nvSpPr>
        <p:spPr/>
        <p:txBody>
          <a:bodyPr/>
          <a:lstStyle/>
          <a:p>
            <a:r>
              <a:rPr lang="en-US" sz="3200" dirty="0" smtClean="0"/>
              <a:t>Worked as an entertainer on a Swedish liner in the Caribbean (1941).</a:t>
            </a:r>
          </a:p>
          <a:p>
            <a:r>
              <a:rPr lang="en-US" sz="3200" dirty="0" smtClean="0"/>
              <a:t>Served in the U.S. Army, earning five battle stars (1942-1946).</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2284124"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391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 Salinger</a:t>
            </a:r>
          </a:p>
        </p:txBody>
      </p:sp>
      <p:sp>
        <p:nvSpPr>
          <p:cNvPr id="3" name="Content Placeholder 2"/>
          <p:cNvSpPr>
            <a:spLocks noGrp="1"/>
          </p:cNvSpPr>
          <p:nvPr>
            <p:ph idx="1"/>
          </p:nvPr>
        </p:nvSpPr>
        <p:spPr>
          <a:xfrm>
            <a:off x="762000" y="685800"/>
            <a:ext cx="7543800" cy="4572000"/>
          </a:xfrm>
        </p:spPr>
        <p:txBody>
          <a:bodyPr/>
          <a:lstStyle/>
          <a:p>
            <a:r>
              <a:rPr lang="en-US" sz="3200" dirty="0" smtClean="0"/>
              <a:t>Married a French physician (1945).</a:t>
            </a:r>
          </a:p>
          <a:p>
            <a:pPr lvl="1"/>
            <a:r>
              <a:rPr lang="en-US" sz="2800" dirty="0" smtClean="0"/>
              <a:t>Divorced in 1947</a:t>
            </a:r>
          </a:p>
          <a:p>
            <a:endParaRPr lang="en-US" dirty="0" smtClean="0"/>
          </a:p>
          <a:p>
            <a:endParaRPr lang="en-US" dirty="0"/>
          </a:p>
          <a:p>
            <a:endParaRPr lang="en-US" dirty="0" smtClean="0"/>
          </a:p>
          <a:p>
            <a:endParaRPr lang="en-US" dirty="0"/>
          </a:p>
          <a:p>
            <a:r>
              <a:rPr lang="en-US" sz="3200" dirty="0" smtClean="0"/>
              <a:t>Remarried and had two children (1955).</a:t>
            </a:r>
          </a:p>
          <a:p>
            <a:pPr lvl="1"/>
            <a:r>
              <a:rPr lang="en-US" sz="2800" dirty="0" smtClean="0"/>
              <a:t>Divorced again in 1967.</a:t>
            </a:r>
            <a:endParaRPr lang="en-US" sz="28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1457" y="2215243"/>
            <a:ext cx="1809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080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Salinger’s Writing</a:t>
            </a:r>
            <a:endParaRPr lang="en-US" dirty="0"/>
          </a:p>
        </p:txBody>
      </p:sp>
      <p:sp>
        <p:nvSpPr>
          <p:cNvPr id="3" name="Content Placeholder 2"/>
          <p:cNvSpPr>
            <a:spLocks noGrp="1"/>
          </p:cNvSpPr>
          <p:nvPr>
            <p:ph idx="1"/>
          </p:nvPr>
        </p:nvSpPr>
        <p:spPr/>
        <p:txBody>
          <a:bodyPr>
            <a:normAutofit/>
          </a:bodyPr>
          <a:lstStyle/>
          <a:p>
            <a:r>
              <a:rPr lang="en-US" sz="3200" dirty="0" smtClean="0"/>
              <a:t>First story published in </a:t>
            </a:r>
            <a:r>
              <a:rPr lang="en-US" sz="3200" i="1" dirty="0" smtClean="0"/>
              <a:t>Story</a:t>
            </a:r>
            <a:r>
              <a:rPr lang="en-US" sz="3200" dirty="0" smtClean="0"/>
              <a:t> magazine in 1940.</a:t>
            </a:r>
          </a:p>
          <a:p>
            <a:r>
              <a:rPr lang="en-US" sz="3200" dirty="0" smtClean="0"/>
              <a:t>Also wrote stories for </a:t>
            </a:r>
            <a:r>
              <a:rPr lang="en-US" sz="3200" i="1" dirty="0" smtClean="0"/>
              <a:t>Mademoiselle</a:t>
            </a:r>
            <a:r>
              <a:rPr lang="en-US" sz="3200" dirty="0" smtClean="0"/>
              <a:t>, </a:t>
            </a:r>
            <a:r>
              <a:rPr lang="en-US" sz="3200" i="1" dirty="0" smtClean="0"/>
              <a:t>Good Housekeeping</a:t>
            </a:r>
            <a:r>
              <a:rPr lang="en-US" sz="3200" dirty="0" smtClean="0"/>
              <a:t>, and </a:t>
            </a:r>
            <a:r>
              <a:rPr lang="en-US" sz="3200" i="1" dirty="0" smtClean="0"/>
              <a:t>Colliers.</a:t>
            </a:r>
          </a:p>
          <a:p>
            <a:r>
              <a:rPr lang="en-US" sz="3200" dirty="0" smtClean="0"/>
              <a:t>Was writing exclusively for </a:t>
            </a:r>
            <a:r>
              <a:rPr lang="en-US" sz="3200" i="1" dirty="0" smtClean="0"/>
              <a:t>The New Yorker </a:t>
            </a:r>
            <a:r>
              <a:rPr lang="en-US" sz="3200" dirty="0" smtClean="0"/>
              <a:t>by 1958.</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33800"/>
            <a:ext cx="1999454"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03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 Salinger</a:t>
            </a:r>
            <a:endParaRPr lang="en-US" dirty="0"/>
          </a:p>
        </p:txBody>
      </p:sp>
      <p:sp>
        <p:nvSpPr>
          <p:cNvPr id="3" name="Content Placeholder 2"/>
          <p:cNvSpPr>
            <a:spLocks noGrp="1"/>
          </p:cNvSpPr>
          <p:nvPr>
            <p:ph idx="1"/>
          </p:nvPr>
        </p:nvSpPr>
        <p:spPr>
          <a:xfrm>
            <a:off x="762000" y="685800"/>
            <a:ext cx="7543800" cy="4191000"/>
          </a:xfrm>
        </p:spPr>
        <p:txBody>
          <a:bodyPr>
            <a:normAutofit/>
          </a:bodyPr>
          <a:lstStyle/>
          <a:p>
            <a:pPr marL="274320" lvl="1"/>
            <a:r>
              <a:rPr lang="en-US" sz="2800" dirty="0" smtClean="0"/>
              <a:t>Salinger has </a:t>
            </a:r>
            <a:r>
              <a:rPr lang="en-US" sz="2800" dirty="0"/>
              <a:t>earned lasting acclaim; however</a:t>
            </a:r>
            <a:r>
              <a:rPr lang="en-US" sz="2800" dirty="0" smtClean="0"/>
              <a:t>…</a:t>
            </a:r>
          </a:p>
          <a:p>
            <a:pPr lvl="1"/>
            <a:r>
              <a:rPr lang="en-US" sz="2800" dirty="0"/>
              <a:t>He is a notorious recluse who shuns </a:t>
            </a:r>
            <a:r>
              <a:rPr lang="en-US" sz="2800" dirty="0" smtClean="0"/>
              <a:t>interviews.</a:t>
            </a:r>
            <a:endParaRPr lang="en-US" sz="2800" dirty="0"/>
          </a:p>
          <a:p>
            <a:pPr lvl="1"/>
            <a:r>
              <a:rPr lang="en-US" sz="2800" dirty="0"/>
              <a:t>Hasn’t published anything since 1965</a:t>
            </a:r>
            <a:r>
              <a:rPr lang="en-US" sz="2800" dirty="0" smtClean="0"/>
              <a:t>.</a:t>
            </a:r>
          </a:p>
          <a:p>
            <a:pPr marL="274320" lvl="1"/>
            <a:r>
              <a:rPr lang="en-US" sz="2800" dirty="0"/>
              <a:t>F</a:t>
            </a:r>
            <a:r>
              <a:rPr lang="en-US" sz="2800" dirty="0" smtClean="0"/>
              <a:t>amous </a:t>
            </a:r>
            <a:r>
              <a:rPr lang="en-US" sz="2800" dirty="0"/>
              <a:t>for not wanting to be famous</a:t>
            </a:r>
            <a:r>
              <a:rPr lang="en-US" sz="2800" dirty="0" smtClean="0"/>
              <a:t>, Salinger </a:t>
            </a:r>
            <a:r>
              <a:rPr lang="en-US" sz="2800" dirty="0"/>
              <a:t>died </a:t>
            </a:r>
            <a:r>
              <a:rPr lang="en-US" sz="2800" dirty="0" smtClean="0"/>
              <a:t>in January 27, 2010 at age 91 at </a:t>
            </a:r>
            <a:r>
              <a:rPr lang="en-US" sz="2800" dirty="0"/>
              <a:t>his home in Cornish, N.H., where he had lived in seclusion for more than 50 years</a:t>
            </a:r>
            <a:r>
              <a:rPr lang="en-US" sz="2800" dirty="0" smtClean="0"/>
              <a:t>.</a:t>
            </a:r>
            <a:endParaRPr lang="en-US"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343400"/>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256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Adult genre</a:t>
            </a:r>
            <a:endParaRPr lang="en-US" dirty="0"/>
          </a:p>
        </p:txBody>
      </p:sp>
      <p:sp>
        <p:nvSpPr>
          <p:cNvPr id="3" name="Content Placeholder 2"/>
          <p:cNvSpPr>
            <a:spLocks noGrp="1"/>
          </p:cNvSpPr>
          <p:nvPr>
            <p:ph idx="1"/>
          </p:nvPr>
        </p:nvSpPr>
        <p:spPr>
          <a:xfrm>
            <a:off x="762000" y="990600"/>
            <a:ext cx="7543800" cy="4343400"/>
          </a:xfrm>
        </p:spPr>
        <p:txBody>
          <a:bodyPr/>
          <a:lstStyle/>
          <a:p>
            <a:r>
              <a:rPr lang="en-US" sz="3600" dirty="0" smtClean="0"/>
              <a:t>Considered one of the first </a:t>
            </a:r>
          </a:p>
          <a:p>
            <a:pPr marL="0" indent="0">
              <a:buNone/>
            </a:pPr>
            <a:r>
              <a:rPr lang="en-US" sz="3600" dirty="0"/>
              <a:t> </a:t>
            </a:r>
            <a:r>
              <a:rPr lang="en-US" sz="3600" dirty="0" smtClean="0"/>
              <a:t>  “YA” novelists.</a:t>
            </a:r>
          </a:p>
          <a:p>
            <a:r>
              <a:rPr lang="en-US" sz="3600" dirty="0" smtClean="0"/>
              <a:t>Widely regarded as a spokesperson for young people after World War II.</a:t>
            </a:r>
          </a:p>
          <a:p>
            <a:pPr lvl="1"/>
            <a:r>
              <a:rPr lang="en-US" sz="3200" dirty="0" smtClean="0"/>
              <a:t>Sharp ear for dialogue</a:t>
            </a:r>
          </a:p>
          <a:p>
            <a:pPr lvl="1"/>
            <a:r>
              <a:rPr lang="en-US" sz="3200" dirty="0" smtClean="0"/>
              <a:t>Sensitivity to the frustrations of teens growing up in contemporary America.</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838200"/>
            <a:ext cx="2126912" cy="164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184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Controversial</a:t>
            </a:r>
            <a:endParaRPr lang="en-US" dirty="0"/>
          </a:p>
        </p:txBody>
      </p:sp>
      <p:sp>
        <p:nvSpPr>
          <p:cNvPr id="3" name="Content Placeholder 2"/>
          <p:cNvSpPr>
            <a:spLocks noGrp="1"/>
          </p:cNvSpPr>
          <p:nvPr>
            <p:ph idx="1"/>
          </p:nvPr>
        </p:nvSpPr>
        <p:spPr>
          <a:xfrm>
            <a:off x="762000" y="685800"/>
            <a:ext cx="7543800" cy="4267200"/>
          </a:xfrm>
        </p:spPr>
        <p:txBody>
          <a:bodyPr>
            <a:noAutofit/>
          </a:bodyPr>
          <a:lstStyle/>
          <a:p>
            <a:r>
              <a:rPr lang="en-US" sz="3200" dirty="0" smtClean="0"/>
              <a:t>Because of the raw language in his books, his work was </a:t>
            </a:r>
            <a:r>
              <a:rPr lang="en-US" sz="3200" b="1" u="sng" dirty="0" smtClean="0"/>
              <a:t>banned</a:t>
            </a:r>
            <a:r>
              <a:rPr lang="en-US" sz="3200" dirty="0" smtClean="0"/>
              <a:t> for a time in South Africa and Australia.</a:t>
            </a:r>
          </a:p>
          <a:p>
            <a:r>
              <a:rPr lang="en-US" sz="3200" i="1" dirty="0" smtClean="0"/>
              <a:t>The Catcher in the Rye</a:t>
            </a:r>
            <a:r>
              <a:rPr lang="en-US" sz="3200" dirty="0" smtClean="0"/>
              <a:t> earned him wide praise.</a:t>
            </a:r>
          </a:p>
          <a:p>
            <a:pPr lvl="1"/>
            <a:r>
              <a:rPr lang="en-US" sz="2800" dirty="0" smtClean="0"/>
              <a:t>It is still both one of the most </a:t>
            </a:r>
            <a:r>
              <a:rPr lang="en-US" sz="2800" b="1" u="sng" dirty="0" smtClean="0"/>
              <a:t>frequently taught</a:t>
            </a:r>
            <a:r>
              <a:rPr lang="en-US" sz="2800" b="1" dirty="0" smtClean="0"/>
              <a:t> </a:t>
            </a:r>
            <a:r>
              <a:rPr lang="en-US" sz="2800" dirty="0" smtClean="0"/>
              <a:t>and one of the most </a:t>
            </a:r>
            <a:r>
              <a:rPr lang="en-US" sz="2800" b="1" u="sng" dirty="0" smtClean="0"/>
              <a:t>widely censored</a:t>
            </a:r>
            <a:r>
              <a:rPr lang="en-US" sz="2800" dirty="0" smtClean="0"/>
              <a:t> books in American high schools.</a:t>
            </a:r>
            <a:endParaRPr lang="en-US"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958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043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a:xfrm>
            <a:off x="762000" y="228600"/>
            <a:ext cx="7543800" cy="3429000"/>
          </a:xfrm>
        </p:spPr>
        <p:txBody>
          <a:bodyPr>
            <a:normAutofit/>
          </a:bodyPr>
          <a:lstStyle/>
          <a:p>
            <a:r>
              <a:rPr lang="en-US" sz="3200" i="1" dirty="0" smtClean="0"/>
              <a:t>The Catcher in the Rye </a:t>
            </a:r>
            <a:r>
              <a:rPr lang="en-US" sz="3200" dirty="0" smtClean="0"/>
              <a:t>was the 10</a:t>
            </a:r>
            <a:r>
              <a:rPr lang="en-US" sz="3200" baseline="30000" dirty="0" smtClean="0"/>
              <a:t>th</a:t>
            </a:r>
            <a:r>
              <a:rPr lang="en-US" sz="3200" dirty="0" smtClean="0"/>
              <a:t> most frequently challenged book from 1990-1999 (American Library Association).</a:t>
            </a:r>
          </a:p>
          <a:p>
            <a:r>
              <a:rPr lang="en-US" sz="3200" dirty="0"/>
              <a:t>It was one of the ten most challenged books of </a:t>
            </a:r>
            <a:r>
              <a:rPr lang="en-US" sz="3200" dirty="0" smtClean="0"/>
              <a:t>2005.</a:t>
            </a:r>
            <a:endParaRPr lang="en-US" sz="3200" baseline="30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34638"/>
            <a:ext cx="2667000" cy="391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735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1375</TotalTime>
  <Words>2055</Words>
  <Application>Microsoft Office PowerPoint</Application>
  <PresentationFormat>On-screen Show (4:3)</PresentationFormat>
  <Paragraphs>115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NewsPrint</vt:lpstr>
      <vt:lpstr>The Catcher in the Rye</vt:lpstr>
      <vt:lpstr>J.D. Salinger</vt:lpstr>
      <vt:lpstr>J.D. Salinger</vt:lpstr>
      <vt:lpstr>J.D. Salinger</vt:lpstr>
      <vt:lpstr>Salinger’s Writing</vt:lpstr>
      <vt:lpstr>J.D. Salinger</vt:lpstr>
      <vt:lpstr>Young Adult genre</vt:lpstr>
      <vt:lpstr>Controversial</vt:lpstr>
      <vt:lpstr>Controversy</vt:lpstr>
      <vt:lpstr>Controversy</vt:lpstr>
      <vt:lpstr>Controversy</vt:lpstr>
      <vt:lpstr>Cultural References-Films</vt:lpstr>
      <vt:lpstr>Cultural References-Films</vt:lpstr>
      <vt:lpstr>Cultural References-Films</vt:lpstr>
      <vt:lpstr>Cultural References-Films</vt:lpstr>
      <vt:lpstr>Cultural References-Films</vt:lpstr>
      <vt:lpstr>Cultural References-Television</vt:lpstr>
      <vt:lpstr>Cultural References-Television</vt:lpstr>
      <vt:lpstr>Cultural References-Television</vt:lpstr>
      <vt:lpstr>Cultural References-Television</vt:lpstr>
      <vt:lpstr>Cultural References-Television</vt:lpstr>
      <vt:lpstr>Cultural References-Books</vt:lpstr>
      <vt:lpstr>Cultural References-Music</vt:lpstr>
      <vt:lpstr>Cultural References-Music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Catcher in the Rye</dc:title>
  <dc:creator>user</dc:creator>
  <cp:lastModifiedBy>user</cp:lastModifiedBy>
  <cp:revision>23</cp:revision>
  <dcterms:created xsi:type="dcterms:W3CDTF">2013-05-01T01:15:04Z</dcterms:created>
  <dcterms:modified xsi:type="dcterms:W3CDTF">2013-05-02T18:38:53Z</dcterms:modified>
</cp:coreProperties>
</file>