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4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C149572-2774-4AC9-A209-971174E029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250954-6DE0-4894-B0BC-2514A5690FAB}" type="datetimeFigureOut">
              <a:rPr lang="en-US" smtClean="0"/>
              <a:t>5/1/2013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235981" cy="2971801"/>
          </a:xfrm>
        </p:spPr>
        <p:txBody>
          <a:bodyPr/>
          <a:lstStyle/>
          <a:p>
            <a:r>
              <a:rPr lang="en-US" sz="6000" i="1" dirty="0" smtClean="0"/>
              <a:t>A Separate Peace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"/>
            <a:ext cx="6189583" cy="949569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pic>
        <p:nvPicPr>
          <p:cNvPr id="1028" name="Picture 4" descr="http://ts1.mm.bing.net/th?id=H.4866886117556428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0"/>
            <a:ext cx="2322739" cy="313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7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Author Information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4419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u="sng" dirty="0"/>
              <a:t>John Knowles</a:t>
            </a:r>
            <a:r>
              <a:rPr lang="en-US" b="1" dirty="0"/>
              <a:t> was born in 1926 in West Virginia</a:t>
            </a:r>
            <a:r>
              <a:rPr lang="en-US" b="1" dirty="0" smtClean="0"/>
              <a:t>.</a:t>
            </a:r>
            <a:endParaRPr lang="en-US" dirty="0"/>
          </a:p>
          <a:p>
            <a:pPr lvl="0"/>
            <a:r>
              <a:rPr lang="en-US" b="1" dirty="0"/>
              <a:t>He left home </a:t>
            </a:r>
            <a:r>
              <a:rPr lang="en-US" b="1" dirty="0" smtClean="0"/>
              <a:t>at age </a:t>
            </a:r>
            <a:r>
              <a:rPr lang="en-US" b="1" dirty="0"/>
              <a:t>15 to attend Phillips Exeter Academy (an </a:t>
            </a:r>
            <a:r>
              <a:rPr lang="en-US" b="1" u="sng" dirty="0"/>
              <a:t>exclusive boarding school</a:t>
            </a:r>
            <a:r>
              <a:rPr lang="en-US" b="1" dirty="0"/>
              <a:t> in New Hampshire, </a:t>
            </a:r>
            <a:r>
              <a:rPr lang="en-US" b="1" u="sng" dirty="0"/>
              <a:t>the setting that inspired</a:t>
            </a:r>
            <a:r>
              <a:rPr lang="en-US" b="1" dirty="0"/>
              <a:t> </a:t>
            </a:r>
            <a:r>
              <a:rPr lang="en-US" b="1" i="1" dirty="0"/>
              <a:t>A Separate Peace</a:t>
            </a:r>
            <a:r>
              <a:rPr lang="en-US" b="1" dirty="0" smtClean="0"/>
              <a:t>).</a:t>
            </a:r>
            <a:endParaRPr lang="en-US" dirty="0"/>
          </a:p>
          <a:p>
            <a:pPr lvl="0"/>
            <a:r>
              <a:rPr lang="en-US" b="1" dirty="0"/>
              <a:t>After graduating from Exeter in </a:t>
            </a:r>
            <a:r>
              <a:rPr lang="en-US" b="1" u="sng" dirty="0"/>
              <a:t>1945</a:t>
            </a:r>
            <a:r>
              <a:rPr lang="en-US" b="1" dirty="0"/>
              <a:t>, he spent eight months as an </a:t>
            </a:r>
            <a:r>
              <a:rPr lang="en-US" b="1" u="sng" dirty="0"/>
              <a:t>Air Force</a:t>
            </a:r>
            <a:r>
              <a:rPr lang="en-US" b="1" dirty="0"/>
              <a:t> cadet</a:t>
            </a:r>
            <a:r>
              <a:rPr lang="en-US" b="1" dirty="0" smtClean="0"/>
              <a:t>.</a:t>
            </a:r>
            <a:endParaRPr lang="en-US" dirty="0"/>
          </a:p>
          <a:p>
            <a:pPr lvl="0"/>
            <a:r>
              <a:rPr lang="en-US" b="1" dirty="0"/>
              <a:t>Knowles then attended </a:t>
            </a:r>
            <a:r>
              <a:rPr lang="en-US" b="1" u="sng" dirty="0"/>
              <a:t>Yale University</a:t>
            </a:r>
            <a:r>
              <a:rPr lang="en-US" b="1" dirty="0"/>
              <a:t> and graduated in </a:t>
            </a:r>
            <a:r>
              <a:rPr lang="en-US" b="1" u="sng" dirty="0"/>
              <a:t>1949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950" y="3581400"/>
            <a:ext cx="11779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Author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7467600" cy="44196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He worked as a </a:t>
            </a:r>
            <a:r>
              <a:rPr lang="en-US" sz="3200" b="1" u="sng" dirty="0"/>
              <a:t>free-lance</a:t>
            </a:r>
            <a:r>
              <a:rPr lang="en-US" sz="3200" b="1" dirty="0"/>
              <a:t> writer over the next </a:t>
            </a:r>
            <a:r>
              <a:rPr lang="en-US" sz="3200" b="1" u="sng" dirty="0"/>
              <a:t>seven</a:t>
            </a:r>
            <a:r>
              <a:rPr lang="en-US" sz="3200" b="1" dirty="0"/>
              <a:t> </a:t>
            </a:r>
            <a:r>
              <a:rPr lang="en-US" sz="3200" b="1" dirty="0" smtClean="0"/>
              <a:t>years (1950-57).</a:t>
            </a:r>
            <a:endParaRPr lang="en-US" sz="3200" dirty="0"/>
          </a:p>
          <a:p>
            <a:pPr lvl="0"/>
            <a:r>
              <a:rPr lang="en-US" sz="3200" b="1" i="1" dirty="0"/>
              <a:t>A Separate Peace</a:t>
            </a:r>
            <a:r>
              <a:rPr lang="en-US" sz="3200" b="1" dirty="0"/>
              <a:t> was published in </a:t>
            </a:r>
            <a:r>
              <a:rPr lang="en-US" sz="3200" b="1" u="sng" dirty="0"/>
              <a:t>1959</a:t>
            </a:r>
            <a:r>
              <a:rPr lang="en-US" sz="3200" b="1" dirty="0" smtClean="0"/>
              <a:t>.</a:t>
            </a:r>
            <a:endParaRPr lang="en-US" sz="3200" dirty="0"/>
          </a:p>
          <a:p>
            <a:pPr lvl="0"/>
            <a:r>
              <a:rPr lang="en-US" sz="3200" b="1" dirty="0"/>
              <a:t>Other popular novels include </a:t>
            </a:r>
            <a:r>
              <a:rPr lang="en-US" sz="3200" b="1" i="1" u="sng" dirty="0"/>
              <a:t>The Paragon</a:t>
            </a:r>
            <a:r>
              <a:rPr lang="en-US" sz="3200" b="1" dirty="0"/>
              <a:t> and </a:t>
            </a:r>
            <a:r>
              <a:rPr lang="en-US" sz="3200" b="1" i="1" u="sng" dirty="0"/>
              <a:t>Indian Summer</a:t>
            </a:r>
            <a:r>
              <a:rPr lang="en-US" sz="3200" b="1" dirty="0" smtClean="0"/>
              <a:t>.</a:t>
            </a:r>
            <a:endParaRPr lang="en-US" sz="3200" dirty="0"/>
          </a:p>
          <a:p>
            <a:pPr lvl="0"/>
            <a:r>
              <a:rPr lang="en-US" sz="3200" b="1" i="1" u="sng" dirty="0"/>
              <a:t>Peace Breaks Out</a:t>
            </a:r>
            <a:r>
              <a:rPr lang="en-US" sz="3200" b="1" dirty="0"/>
              <a:t> is a sequel to </a:t>
            </a:r>
            <a:r>
              <a:rPr lang="en-US" sz="3200" b="1" i="1" dirty="0"/>
              <a:t>A Separate Peace.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1674789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77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Author &amp; Novel Connections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467600" cy="44196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When asked about how he </a:t>
            </a:r>
            <a:r>
              <a:rPr lang="en-US" sz="3200" b="1" u="sng" dirty="0"/>
              <a:t>wrote</a:t>
            </a:r>
            <a:r>
              <a:rPr lang="en-US" sz="3200" b="1" dirty="0"/>
              <a:t>, he said that he never wrote with any </a:t>
            </a:r>
            <a:r>
              <a:rPr lang="en-US" sz="3200" b="1" u="sng" dirty="0"/>
              <a:t>audience</a:t>
            </a:r>
            <a:r>
              <a:rPr lang="en-US" sz="3200" b="1" dirty="0"/>
              <a:t> in mind but that he was “</a:t>
            </a:r>
            <a:r>
              <a:rPr lang="en-US" sz="3200" b="1" u="sng" dirty="0"/>
              <a:t>delighted that I have found one</a:t>
            </a:r>
            <a:r>
              <a:rPr lang="en-US" sz="3200" b="1" dirty="0" smtClean="0"/>
              <a:t>.”</a:t>
            </a:r>
            <a:endParaRPr lang="en-US" sz="3200" dirty="0"/>
          </a:p>
          <a:p>
            <a:pPr lvl="0"/>
            <a:r>
              <a:rPr lang="en-US" sz="3200" b="1" dirty="0"/>
              <a:t>He started his novels with a </a:t>
            </a:r>
            <a:r>
              <a:rPr lang="en-US" sz="3200" b="1" u="sng" dirty="0"/>
              <a:t>sense of place</a:t>
            </a:r>
            <a:r>
              <a:rPr lang="en-US" sz="3200" b="1" dirty="0"/>
              <a:t>; he let the writing carry him from there.</a:t>
            </a:r>
            <a:endParaRPr lang="en-US" sz="32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2173165" cy="220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34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Author &amp; Novel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7772400" cy="48768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The </a:t>
            </a:r>
            <a:r>
              <a:rPr lang="en-US" b="1" u="sng" dirty="0"/>
              <a:t>plot</a:t>
            </a:r>
            <a:r>
              <a:rPr lang="en-US" b="1" dirty="0"/>
              <a:t> and </a:t>
            </a:r>
            <a:r>
              <a:rPr lang="en-US" b="1" u="sng" dirty="0"/>
              <a:t>setting</a:t>
            </a:r>
            <a:r>
              <a:rPr lang="en-US" b="1" dirty="0"/>
              <a:t> of </a:t>
            </a:r>
            <a:r>
              <a:rPr lang="en-US" b="1" i="1" dirty="0"/>
              <a:t>A Separate Peace</a:t>
            </a:r>
            <a:r>
              <a:rPr lang="en-US" b="1" dirty="0"/>
              <a:t> were largely inspired by Knowles’s experiences at Exeter. </a:t>
            </a:r>
            <a:endParaRPr lang="en-US" dirty="0"/>
          </a:p>
          <a:p>
            <a:pPr lvl="1"/>
            <a:r>
              <a:rPr lang="en-US" sz="2600" b="1" dirty="0"/>
              <a:t>Knowles was a </a:t>
            </a:r>
            <a:r>
              <a:rPr lang="en-US" sz="2600" b="1" u="sng" dirty="0"/>
              <a:t>student</a:t>
            </a:r>
            <a:r>
              <a:rPr lang="en-US" sz="2600" b="1" dirty="0"/>
              <a:t> from the </a:t>
            </a:r>
            <a:r>
              <a:rPr lang="en-US" sz="2600" b="1" u="sng" dirty="0"/>
              <a:t>South</a:t>
            </a:r>
            <a:r>
              <a:rPr lang="en-US" sz="2600" b="1" dirty="0"/>
              <a:t> studying in New Hampshire during </a:t>
            </a:r>
            <a:r>
              <a:rPr lang="en-US" sz="2600" b="1" u="sng" dirty="0"/>
              <a:t>World War II</a:t>
            </a:r>
            <a:r>
              <a:rPr lang="en-US" sz="2600" b="1" dirty="0" smtClean="0"/>
              <a:t>.</a:t>
            </a:r>
            <a:endParaRPr lang="en-US" sz="2600" dirty="0"/>
          </a:p>
          <a:p>
            <a:pPr lvl="1"/>
            <a:r>
              <a:rPr lang="en-US" sz="2800" b="1" u="sng" dirty="0"/>
              <a:t>Like his characters</a:t>
            </a:r>
            <a:r>
              <a:rPr lang="en-US" sz="2800" b="1" dirty="0"/>
              <a:t>, Knowles also attended </a:t>
            </a:r>
            <a:r>
              <a:rPr lang="en-US" sz="2800" b="1" u="sng" dirty="0"/>
              <a:t>two</a:t>
            </a:r>
            <a:r>
              <a:rPr lang="en-US" sz="2800" b="1" dirty="0"/>
              <a:t> summer sessions in 1943 and 1944</a:t>
            </a:r>
            <a:r>
              <a:rPr lang="en-US" sz="2800" b="1" dirty="0" smtClean="0"/>
              <a:t>.</a:t>
            </a:r>
            <a:r>
              <a:rPr lang="en-US" sz="2800" b="1" dirty="0"/>
              <a:t> </a:t>
            </a:r>
            <a:endParaRPr lang="en-US" sz="2800" dirty="0"/>
          </a:p>
          <a:p>
            <a:pPr lvl="1"/>
            <a:r>
              <a:rPr lang="en-US" sz="2800" b="1" dirty="0"/>
              <a:t>He participated in a club whose members had to jump out of a tall tree into a river as an </a:t>
            </a:r>
            <a:r>
              <a:rPr lang="en-US" sz="2800" b="1" u="sng" dirty="0"/>
              <a:t>initiation stunt</a:t>
            </a:r>
            <a:r>
              <a:rPr lang="en-US" sz="2800" b="1" dirty="0"/>
              <a:t>. 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741" y="4343400"/>
            <a:ext cx="1409700" cy="99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979" y="990600"/>
            <a:ext cx="1215223" cy="85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6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Author &amp; Novel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620000" cy="51054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»"/>
            </a:pPr>
            <a:r>
              <a:rPr lang="en-US" sz="2800" b="1" dirty="0"/>
              <a:t>Although Knowles bases many of the </a:t>
            </a:r>
            <a:r>
              <a:rPr lang="en-US" sz="2800" b="1" u="sng" dirty="0"/>
              <a:t>book’s circumstances</a:t>
            </a:r>
            <a:r>
              <a:rPr lang="en-US" sz="2800" b="1" dirty="0"/>
              <a:t> on his own experiences, he has stated that the book’s larger </a:t>
            </a:r>
            <a:r>
              <a:rPr lang="en-US" sz="2800" b="1" u="sng" dirty="0"/>
              <a:t>themes</a:t>
            </a:r>
            <a:r>
              <a:rPr lang="en-US" sz="2800" b="1" dirty="0"/>
              <a:t> have no factual basis.</a:t>
            </a:r>
            <a:endParaRPr lang="en-US" sz="2800" dirty="0"/>
          </a:p>
          <a:p>
            <a:pPr lvl="1"/>
            <a:r>
              <a:rPr lang="en-US" sz="2800" b="1" dirty="0"/>
              <a:t>His high school years were not plagued by the issues of </a:t>
            </a:r>
            <a:r>
              <a:rPr lang="en-US" sz="2800" b="1" u="sng" dirty="0"/>
              <a:t>envy</a:t>
            </a:r>
            <a:r>
              <a:rPr lang="en-US" sz="2800" b="1" dirty="0"/>
              <a:t>, </a:t>
            </a:r>
            <a:r>
              <a:rPr lang="en-US" sz="2800" b="1" u="sng" dirty="0"/>
              <a:t>violence</a:t>
            </a:r>
            <a:r>
              <a:rPr lang="en-US" sz="2800" b="1" dirty="0"/>
              <a:t>, and </a:t>
            </a:r>
            <a:r>
              <a:rPr lang="en-US" sz="2800" b="1" u="sng" dirty="0"/>
              <a:t>alienation</a:t>
            </a:r>
            <a:r>
              <a:rPr lang="en-US" sz="2800" b="1" dirty="0"/>
              <a:t> as in the </a:t>
            </a:r>
            <a:r>
              <a:rPr lang="en-US" sz="2800" b="1" dirty="0" smtClean="0"/>
              <a:t>novel.</a:t>
            </a:r>
            <a:endParaRPr lang="en-US" dirty="0"/>
          </a:p>
          <a:p>
            <a:pPr marL="457200" lvl="1" indent="0" algn="ctr">
              <a:buNone/>
            </a:pPr>
            <a:r>
              <a:rPr lang="en-US" sz="2800" b="1" dirty="0"/>
              <a:t>Knowles chooses to locate his characters’ difficulties not in the strict </a:t>
            </a:r>
            <a:r>
              <a:rPr lang="en-US" sz="2800" b="1" u="sng" dirty="0"/>
              <a:t>boarding-school</a:t>
            </a:r>
            <a:r>
              <a:rPr lang="en-US" sz="2800" b="1" dirty="0"/>
              <a:t> system but within their </a:t>
            </a:r>
            <a:r>
              <a:rPr lang="en-US" sz="2800" b="1" u="sng" dirty="0"/>
              <a:t>own hearts</a:t>
            </a:r>
            <a:r>
              <a:rPr lang="en-US" sz="2800" b="1" dirty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1164679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81000"/>
            <a:ext cx="860425" cy="87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01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Historical Background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848600" cy="4953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It’s important to understand the world situation in </a:t>
            </a:r>
            <a:r>
              <a:rPr lang="en-US" b="1" u="sng" dirty="0"/>
              <a:t>1942-43</a:t>
            </a:r>
            <a:r>
              <a:rPr lang="en-US" b="1" dirty="0" smtClean="0"/>
              <a:t>:</a:t>
            </a:r>
            <a:endParaRPr lang="en-US" dirty="0"/>
          </a:p>
          <a:p>
            <a:pPr lvl="1"/>
            <a:r>
              <a:rPr lang="en-US" sz="2800" b="1" dirty="0"/>
              <a:t>Japan had </a:t>
            </a:r>
            <a:r>
              <a:rPr lang="en-US" sz="2800" b="1" u="sng" dirty="0"/>
              <a:t>attacked Pearl Harbor</a:t>
            </a:r>
            <a:r>
              <a:rPr lang="en-US" sz="2800" b="1" dirty="0"/>
              <a:t> the year before, resulting in declaration of </a:t>
            </a:r>
            <a:r>
              <a:rPr lang="en-US" sz="2800" b="1" u="sng" dirty="0"/>
              <a:t>war</a:t>
            </a:r>
            <a:r>
              <a:rPr lang="en-US" sz="2800" b="1" dirty="0"/>
              <a:t> by the United States against Japan and Germany (after those countries declared war</a:t>
            </a:r>
            <a:r>
              <a:rPr lang="en-US" sz="2800" b="1" dirty="0" smtClean="0"/>
              <a:t>).</a:t>
            </a:r>
            <a:r>
              <a:rPr lang="en-US" sz="2800" b="1" i="1" dirty="0"/>
              <a:t> </a:t>
            </a:r>
            <a:endParaRPr lang="en-US" sz="2800" dirty="0"/>
          </a:p>
          <a:p>
            <a:pPr lvl="1"/>
            <a:r>
              <a:rPr lang="en-US" sz="2800" b="1" dirty="0"/>
              <a:t>In 1942, Roosevelt and Winston Churchill signed the Atlantic Charter, an 8-point declaration of principles</a:t>
            </a:r>
            <a:r>
              <a:rPr lang="en-US" sz="2800" b="1" dirty="0" smtClean="0"/>
              <a:t>.</a:t>
            </a:r>
            <a:r>
              <a:rPr lang="en-US" sz="2800" b="1" i="1" dirty="0"/>
              <a:t> </a:t>
            </a:r>
            <a:endParaRPr lang="en-US" sz="2800" dirty="0"/>
          </a:p>
          <a:p>
            <a:pPr lvl="1"/>
            <a:r>
              <a:rPr lang="en-US" sz="2800" b="1" dirty="0"/>
              <a:t>In the United States, 110,000 American Japanese were moved to </a:t>
            </a:r>
            <a:r>
              <a:rPr lang="en-US" sz="2800" b="1" u="sng" dirty="0"/>
              <a:t>internment camps</a:t>
            </a:r>
            <a:r>
              <a:rPr lang="en-US" sz="2800" b="1" dirty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33309"/>
            <a:ext cx="1590675" cy="166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9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Historical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467600" cy="4419600"/>
          </a:xfrm>
        </p:spPr>
        <p:txBody>
          <a:bodyPr>
            <a:normAutofit/>
          </a:bodyPr>
          <a:lstStyle/>
          <a:p>
            <a:r>
              <a:rPr lang="en-US" b="1" dirty="0"/>
              <a:t>It’s important to understand the world situation in </a:t>
            </a:r>
            <a:r>
              <a:rPr lang="en-US" b="1" dirty="0" smtClean="0"/>
              <a:t>1942-43:</a:t>
            </a:r>
            <a:endParaRPr lang="en-US" dirty="0" smtClean="0"/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Battle of Midway</a:t>
            </a:r>
            <a:r>
              <a:rPr lang="en-US" sz="2800" b="1" dirty="0"/>
              <a:t>, Japan’s first major defeat, occurred in </a:t>
            </a:r>
            <a:r>
              <a:rPr lang="en-US" sz="2800" b="1" u="sng" dirty="0"/>
              <a:t>June</a:t>
            </a:r>
            <a:r>
              <a:rPr lang="en-US" sz="2800" b="1" dirty="0"/>
              <a:t> of </a:t>
            </a:r>
            <a:r>
              <a:rPr lang="en-US" sz="2800" b="1" u="sng" dirty="0"/>
              <a:t>1942</a:t>
            </a:r>
            <a:r>
              <a:rPr lang="en-US" sz="2800" b="1" dirty="0" smtClean="0"/>
              <a:t>.</a:t>
            </a:r>
            <a:endParaRPr lang="en-US" sz="2800" dirty="0"/>
          </a:p>
          <a:p>
            <a:pPr lvl="1"/>
            <a:r>
              <a:rPr lang="en-US" sz="2800" b="1" dirty="0"/>
              <a:t>On </a:t>
            </a:r>
            <a:r>
              <a:rPr lang="en-US" sz="2800" b="1" u="sng" dirty="0"/>
              <a:t>August 7</a:t>
            </a:r>
            <a:r>
              <a:rPr lang="en-US" sz="2800" b="1" dirty="0"/>
              <a:t>, the </a:t>
            </a:r>
            <a:r>
              <a:rPr lang="en-US" sz="2800" b="1" u="sng" dirty="0"/>
              <a:t>Marines</a:t>
            </a:r>
            <a:r>
              <a:rPr lang="en-US" sz="2800" b="1" dirty="0"/>
              <a:t> landed on Guadalcanal and began to </a:t>
            </a:r>
            <a:r>
              <a:rPr lang="en-US" sz="2800" b="1" u="sng" dirty="0"/>
              <a:t>expel</a:t>
            </a:r>
            <a:r>
              <a:rPr lang="en-US" sz="2800" b="1" dirty="0"/>
              <a:t> the </a:t>
            </a:r>
            <a:r>
              <a:rPr lang="en-US" sz="2800" b="1" dirty="0" smtClean="0"/>
              <a:t>Japanese.</a:t>
            </a:r>
            <a:endParaRPr lang="en-US" sz="2800" dirty="0"/>
          </a:p>
          <a:p>
            <a:pPr lvl="1"/>
            <a:r>
              <a:rPr lang="en-US" sz="2800" b="1" dirty="0" smtClean="0"/>
              <a:t>U.S</a:t>
            </a:r>
            <a:r>
              <a:rPr lang="en-US" sz="2800" b="1" dirty="0"/>
              <a:t>. troops </a:t>
            </a:r>
            <a:r>
              <a:rPr lang="en-US" sz="2800" b="1" u="sng" dirty="0"/>
              <a:t>invaded</a:t>
            </a:r>
            <a:r>
              <a:rPr lang="en-US" sz="2800" b="1" dirty="0"/>
              <a:t> Italy in September of </a:t>
            </a:r>
            <a:r>
              <a:rPr lang="en-US" sz="2800" b="1" u="sng" dirty="0"/>
              <a:t>1943</a:t>
            </a:r>
            <a:r>
              <a:rPr lang="en-US" sz="2800" b="1" dirty="0"/>
              <a:t> (shortly after the end of the novel).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1866900" cy="189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64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i="1" dirty="0">
                <a:ln w="12700">
                  <a:solidFill>
                    <a:srgbClr val="00CC00"/>
                  </a:solidFill>
                  <a:prstDash val="sysDot"/>
                </a:ln>
                <a:solidFill>
                  <a:schemeClr val="tx1"/>
                </a:solidFill>
              </a:rPr>
              <a:t>A Separate Peace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6019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9050">
                  <a:solidFill>
                    <a:srgbClr val="00CC00"/>
                  </a:solidFill>
                  <a:prstDash val="sysDot"/>
                </a:ln>
                <a:latin typeface="Arial Black" pitchFamily="34" charset="0"/>
              </a:rPr>
              <a:t>LET THE READING ADVENTURE BEGIN!</a:t>
            </a:r>
          </a:p>
          <a:p>
            <a:endParaRPr lang="en-US" dirty="0">
              <a:ln w="19050">
                <a:solidFill>
                  <a:srgbClr val="00CC00"/>
                </a:solidFill>
              </a:ln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41" y="685800"/>
            <a:ext cx="3009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97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67</TotalTime>
  <Words>406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A Separate Peace</vt:lpstr>
      <vt:lpstr>Author Information</vt:lpstr>
      <vt:lpstr>Author Information</vt:lpstr>
      <vt:lpstr>Author &amp; Novel Connections</vt:lpstr>
      <vt:lpstr>Author &amp; Novel Connections</vt:lpstr>
      <vt:lpstr>Author &amp; Novel Connections</vt:lpstr>
      <vt:lpstr>Historical Background</vt:lpstr>
      <vt:lpstr>Historical Background</vt:lpstr>
      <vt:lpstr>A Separate Peace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Separate Peace</dc:title>
  <dc:creator>user</dc:creator>
  <cp:lastModifiedBy>user</cp:lastModifiedBy>
  <cp:revision>10</cp:revision>
  <dcterms:created xsi:type="dcterms:W3CDTF">2013-05-01T16:37:41Z</dcterms:created>
  <dcterms:modified xsi:type="dcterms:W3CDTF">2013-05-02T02:21:26Z</dcterms:modified>
</cp:coreProperties>
</file>